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64" r:id="rId4"/>
    <p:sldId id="269" r:id="rId5"/>
    <p:sldId id="258" r:id="rId6"/>
    <p:sldId id="270" r:id="rId7"/>
    <p:sldId id="278" r:id="rId8"/>
    <p:sldId id="260" r:id="rId9"/>
    <p:sldId id="268" r:id="rId10"/>
    <p:sldId id="271" r:id="rId11"/>
    <p:sldId id="261" r:id="rId12"/>
    <p:sldId id="274" r:id="rId13"/>
    <p:sldId id="272" r:id="rId14"/>
    <p:sldId id="273" r:id="rId15"/>
    <p:sldId id="277"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C762"/>
    <a:srgbClr val="AAAC7B"/>
    <a:srgbClr val="D6B373"/>
    <a:srgbClr val="F0CB70"/>
    <a:srgbClr val="7CBA5D"/>
    <a:srgbClr val="48AFA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6633" autoAdjust="0"/>
  </p:normalViewPr>
  <p:slideViewPr>
    <p:cSldViewPr snapToGrid="0">
      <p:cViewPr varScale="1">
        <p:scale>
          <a:sx n="82" d="100"/>
          <a:sy n="82" d="100"/>
        </p:scale>
        <p:origin x="8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E93001-6DBF-44D4-84B8-A95FB3A8DA57}" type="datetimeFigureOut">
              <a:rPr lang="en-US" smtClean="0"/>
              <a:t>6/11/2020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1426CC-BC0C-401D-AC22-1885171222B7}" type="slidenum">
              <a:rPr lang="en-US" smtClean="0"/>
              <a:t>‹#›</a:t>
            </a:fld>
            <a:endParaRPr lang="en-US"/>
          </a:p>
        </p:txBody>
      </p:sp>
    </p:spTree>
    <p:extLst>
      <p:ext uri="{BB962C8B-B14F-4D97-AF65-F5344CB8AC3E}">
        <p14:creationId xmlns:p14="http://schemas.microsoft.com/office/powerpoint/2010/main" val="1503427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426CC-BC0C-401D-AC22-1885171222B7}" type="slidenum">
              <a:rPr lang="en-US" smtClean="0"/>
              <a:t>2</a:t>
            </a:fld>
            <a:endParaRPr lang="en-US"/>
          </a:p>
        </p:txBody>
      </p:sp>
    </p:spTree>
    <p:extLst>
      <p:ext uri="{BB962C8B-B14F-4D97-AF65-F5344CB8AC3E}">
        <p14:creationId xmlns:p14="http://schemas.microsoft.com/office/powerpoint/2010/main" val="3026169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Temperature likewise has a large effect, Hawaii looks a lot like the previous 100 mu graph as the temperatures were nearly the same as the one used there.</a:t>
            </a:r>
          </a:p>
          <a:p>
            <a:r>
              <a:rPr lang="en-US" dirty="0"/>
              <a:t>If we want to use olivine weathering in our coastal systems it seems it is essential that we go to smaller grains sizes than what we would use on Hawaii. However once again before we go fill the coastal zones of Hawaii with olivine a thorough assessment of the emissions regarding “getting” the Olivine there needs to be taken into account!</a:t>
            </a:r>
          </a:p>
        </p:txBody>
      </p:sp>
      <p:sp>
        <p:nvSpPr>
          <p:cNvPr id="4" name="Slide Number Placeholder 3"/>
          <p:cNvSpPr>
            <a:spLocks noGrp="1"/>
          </p:cNvSpPr>
          <p:nvPr>
            <p:ph type="sldNum" sz="quarter" idx="5"/>
          </p:nvPr>
        </p:nvSpPr>
        <p:spPr/>
        <p:txBody>
          <a:bodyPr/>
          <a:lstStyle/>
          <a:p>
            <a:fld id="{C51426CC-BC0C-401D-AC22-1885171222B7}" type="slidenum">
              <a:rPr lang="en-US" smtClean="0"/>
              <a:t>13</a:t>
            </a:fld>
            <a:endParaRPr lang="en-US"/>
          </a:p>
        </p:txBody>
      </p:sp>
    </p:spTree>
    <p:extLst>
      <p:ext uri="{BB962C8B-B14F-4D97-AF65-F5344CB8AC3E}">
        <p14:creationId xmlns:p14="http://schemas.microsoft.com/office/powerpoint/2010/main" val="2684810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Couple of big caveats though with this work, obviously it is over simplified. In reality rates might be faster since a grain is not a perfect sphere and thus there is more surface area per volume, also biota and wave action might speed up this process. But it might also be slower due to secondary reactions !!! (it is for example known that a “layer” can develop on the grain which impedes dissolution. An additional note is that all numbers used come from lab experiments!</a:t>
            </a:r>
          </a:p>
        </p:txBody>
      </p:sp>
      <p:sp>
        <p:nvSpPr>
          <p:cNvPr id="4" name="Slide Number Placeholder 3"/>
          <p:cNvSpPr>
            <a:spLocks noGrp="1"/>
          </p:cNvSpPr>
          <p:nvPr>
            <p:ph type="sldNum" sz="quarter" idx="5"/>
          </p:nvPr>
        </p:nvSpPr>
        <p:spPr/>
        <p:txBody>
          <a:bodyPr/>
          <a:lstStyle/>
          <a:p>
            <a:fld id="{C51426CC-BC0C-401D-AC22-1885171222B7}" type="slidenum">
              <a:rPr lang="en-US" smtClean="0"/>
              <a:t>14</a:t>
            </a:fld>
            <a:endParaRPr lang="en-US"/>
          </a:p>
        </p:txBody>
      </p:sp>
    </p:spTree>
    <p:extLst>
      <p:ext uri="{BB962C8B-B14F-4D97-AF65-F5344CB8AC3E}">
        <p14:creationId xmlns:p14="http://schemas.microsoft.com/office/powerpoint/2010/main" val="3865543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Temperature likewise has a large effect, Hawaii looks a lot like the previous 100 mu graph as the temperatures were nearly the same as the one used there.</a:t>
            </a:r>
          </a:p>
          <a:p>
            <a:r>
              <a:rPr lang="en-US" dirty="0"/>
              <a:t>If we want to use olivine weathering in our coastal systems it seems it is essential that we go to smaller grains sizes than what we would use on Hawaii. However once again before we go fill the coastal zones of Hawaii with olivine a thorough assessment of the emissions regarding “getting” the Olivine there needs to be taken into account!</a:t>
            </a:r>
          </a:p>
        </p:txBody>
      </p:sp>
      <p:sp>
        <p:nvSpPr>
          <p:cNvPr id="4" name="Slide Number Placeholder 3"/>
          <p:cNvSpPr>
            <a:spLocks noGrp="1"/>
          </p:cNvSpPr>
          <p:nvPr>
            <p:ph type="sldNum" sz="quarter" idx="5"/>
          </p:nvPr>
        </p:nvSpPr>
        <p:spPr/>
        <p:txBody>
          <a:bodyPr/>
          <a:lstStyle/>
          <a:p>
            <a:fld id="{C51426CC-BC0C-401D-AC22-1885171222B7}" type="slidenum">
              <a:rPr lang="en-US" smtClean="0"/>
              <a:t>15</a:t>
            </a:fld>
            <a:endParaRPr lang="en-US"/>
          </a:p>
        </p:txBody>
      </p:sp>
    </p:spTree>
    <p:extLst>
      <p:ext uri="{BB962C8B-B14F-4D97-AF65-F5344CB8AC3E}">
        <p14:creationId xmlns:p14="http://schemas.microsoft.com/office/powerpoint/2010/main" val="1232456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know the increase of CO2 in the atmosphere acidifies our waters through the acid base dissociation reactions. silicate weathering reduces the CO2 in the atmosphere through this exact process by increasing the pH, thus drawing in more CO2. The fastest most readily available mineral is olivine . But whilst it is one the fastest, weathering as a process is still extremely slow!</a:t>
            </a:r>
          </a:p>
        </p:txBody>
      </p:sp>
      <p:sp>
        <p:nvSpPr>
          <p:cNvPr id="4" name="Slide Number Placeholder 3"/>
          <p:cNvSpPr>
            <a:spLocks noGrp="1"/>
          </p:cNvSpPr>
          <p:nvPr>
            <p:ph type="sldNum" sz="quarter" idx="5"/>
          </p:nvPr>
        </p:nvSpPr>
        <p:spPr/>
        <p:txBody>
          <a:bodyPr/>
          <a:lstStyle/>
          <a:p>
            <a:fld id="{C51426CC-BC0C-401D-AC22-1885171222B7}" type="slidenum">
              <a:rPr lang="en-US" smtClean="0"/>
              <a:t>3</a:t>
            </a:fld>
            <a:endParaRPr lang="en-US"/>
          </a:p>
        </p:txBody>
      </p:sp>
    </p:spTree>
    <p:extLst>
      <p:ext uri="{BB962C8B-B14F-4D97-AF65-F5344CB8AC3E}">
        <p14:creationId xmlns:p14="http://schemas.microsoft.com/office/powerpoint/2010/main" val="1317051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formal question we want to solve with our model is thus, how long does it take to dissolve e.g. 10 grams of olivine in a coastal system?</a:t>
            </a:r>
          </a:p>
          <a:p>
            <a:r>
              <a:rPr lang="en-US" dirty="0"/>
              <a:t>For this we only need one equation namely the reaction rate, no olivine is continuously added nor is any of the olivine washed away. </a:t>
            </a:r>
            <a:br>
              <a:rPr lang="en-US" dirty="0"/>
            </a:br>
            <a:r>
              <a:rPr lang="en-US" dirty="0"/>
              <a:t>The reaction rate is determined by the dissolution speed of olivine (which is in units mol  m^-2 seconds) the surface area and the concentration olivine.</a:t>
            </a:r>
          </a:p>
        </p:txBody>
      </p:sp>
      <p:sp>
        <p:nvSpPr>
          <p:cNvPr id="4" name="Slide Number Placeholder 3"/>
          <p:cNvSpPr>
            <a:spLocks noGrp="1"/>
          </p:cNvSpPr>
          <p:nvPr>
            <p:ph type="sldNum" sz="quarter" idx="5"/>
          </p:nvPr>
        </p:nvSpPr>
        <p:spPr/>
        <p:txBody>
          <a:bodyPr/>
          <a:lstStyle/>
          <a:p>
            <a:fld id="{C51426CC-BC0C-401D-AC22-1885171222B7}" type="slidenum">
              <a:rPr lang="en-US" smtClean="0"/>
              <a:t>4</a:t>
            </a:fld>
            <a:endParaRPr lang="en-US"/>
          </a:p>
        </p:txBody>
      </p:sp>
    </p:spTree>
    <p:extLst>
      <p:ext uri="{BB962C8B-B14F-4D97-AF65-F5344CB8AC3E}">
        <p14:creationId xmlns:p14="http://schemas.microsoft.com/office/powerpoint/2010/main" val="4152972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ingredients which play a crucial role in olivine weathering</a:t>
            </a:r>
          </a:p>
          <a:p>
            <a:endParaRPr lang="en-US" dirty="0"/>
          </a:p>
          <a:p>
            <a:r>
              <a:rPr lang="en-US" dirty="0"/>
              <a:t>These are the main elements which drive olivine dissolution rates. pH affects dissolution since the dissolution reaction involves H+, temperature speeds up reactions in general. The surface area of the olivine grain determines how much of the grain is exposed to react with the surrounding seawater and thus can dissolve. Concentration of olivine matters since saturation of the dissolved products can occur</a:t>
            </a:r>
          </a:p>
          <a:p>
            <a:r>
              <a:rPr lang="en-US" dirty="0"/>
              <a:t>Saturation of CO2 in atmosphere…</a:t>
            </a:r>
          </a:p>
          <a:p>
            <a:r>
              <a:rPr lang="en-US" dirty="0"/>
              <a:t>Secondary reactions (other than the one we saw which dissolves olivine)</a:t>
            </a:r>
          </a:p>
        </p:txBody>
      </p:sp>
      <p:sp>
        <p:nvSpPr>
          <p:cNvPr id="4" name="Slide Number Placeholder 3"/>
          <p:cNvSpPr>
            <a:spLocks noGrp="1"/>
          </p:cNvSpPr>
          <p:nvPr>
            <p:ph type="sldNum" sz="quarter" idx="5"/>
          </p:nvPr>
        </p:nvSpPr>
        <p:spPr/>
        <p:txBody>
          <a:bodyPr/>
          <a:lstStyle/>
          <a:p>
            <a:fld id="{C51426CC-BC0C-401D-AC22-1885171222B7}" type="slidenum">
              <a:rPr lang="en-US" smtClean="0"/>
              <a:t>5</a:t>
            </a:fld>
            <a:endParaRPr lang="en-US"/>
          </a:p>
        </p:txBody>
      </p:sp>
    </p:spTree>
    <p:extLst>
      <p:ext uri="{BB962C8B-B14F-4D97-AF65-F5344CB8AC3E}">
        <p14:creationId xmlns:p14="http://schemas.microsoft.com/office/powerpoint/2010/main" val="508814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dissolution rate depends on the pH (note the large uncertainty! More on that later) which is derived from a paper (</a:t>
            </a:r>
            <a:r>
              <a:rPr lang="en-US" dirty="0" err="1"/>
              <a:t>Hangx</a:t>
            </a:r>
            <a:r>
              <a:rPr lang="en-US" dirty="0"/>
              <a:t> and Spiers (left)) the temperature effect is plotted on the right given by the </a:t>
            </a:r>
            <a:r>
              <a:rPr lang="en-US" dirty="0" err="1"/>
              <a:t>Ahrrenius</a:t>
            </a:r>
            <a:r>
              <a:rPr lang="en-US" dirty="0"/>
              <a:t> equation, which shows that assuming that we get half the rate of the one found at 25 degrees when we are at roughly 20 degrees</a:t>
            </a:r>
          </a:p>
        </p:txBody>
      </p:sp>
      <p:sp>
        <p:nvSpPr>
          <p:cNvPr id="4" name="Slide Number Placeholder 3"/>
          <p:cNvSpPr>
            <a:spLocks noGrp="1"/>
          </p:cNvSpPr>
          <p:nvPr>
            <p:ph type="sldNum" sz="quarter" idx="5"/>
          </p:nvPr>
        </p:nvSpPr>
        <p:spPr/>
        <p:txBody>
          <a:bodyPr/>
          <a:lstStyle/>
          <a:p>
            <a:fld id="{C51426CC-BC0C-401D-AC22-1885171222B7}" type="slidenum">
              <a:rPr lang="en-US" smtClean="0"/>
              <a:t>6</a:t>
            </a:fld>
            <a:endParaRPr lang="en-US"/>
          </a:p>
        </p:txBody>
      </p:sp>
    </p:spTree>
    <p:extLst>
      <p:ext uri="{BB962C8B-B14F-4D97-AF65-F5344CB8AC3E}">
        <p14:creationId xmlns:p14="http://schemas.microsoft.com/office/powerpoint/2010/main" val="399684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an issue though, we only have monthly sea temperature data but our model needs a function to operate! This is because in the timesteps taken by our model we end up at a timepoint 1.2 months for example which has no measurement value.</a:t>
            </a:r>
          </a:p>
        </p:txBody>
      </p:sp>
      <p:sp>
        <p:nvSpPr>
          <p:cNvPr id="4" name="Slide Number Placeholder 3"/>
          <p:cNvSpPr>
            <a:spLocks noGrp="1"/>
          </p:cNvSpPr>
          <p:nvPr>
            <p:ph type="sldNum" sz="quarter" idx="5"/>
          </p:nvPr>
        </p:nvSpPr>
        <p:spPr/>
        <p:txBody>
          <a:bodyPr/>
          <a:lstStyle/>
          <a:p>
            <a:fld id="{C51426CC-BC0C-401D-AC22-1885171222B7}" type="slidenum">
              <a:rPr lang="en-US" smtClean="0"/>
              <a:t>9</a:t>
            </a:fld>
            <a:endParaRPr lang="en-US"/>
          </a:p>
        </p:txBody>
      </p:sp>
    </p:spTree>
    <p:extLst>
      <p:ext uri="{BB962C8B-B14F-4D97-AF65-F5344CB8AC3E}">
        <p14:creationId xmlns:p14="http://schemas.microsoft.com/office/powerpoint/2010/main" val="1517855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Dots are the measurements and the line is my fitted polynomial to it, as seen </a:t>
            </a:r>
            <a:r>
              <a:rPr lang="en-US" dirty="0" err="1"/>
              <a:t>Ostends</a:t>
            </a:r>
            <a:r>
              <a:rPr lang="en-US" dirty="0"/>
              <a:t> water is much colder whilst Hawaii is a nice warm, comfortable 25 degrees. Plotting this out made me realize how badly I want to go swimming in Hawaii one day –JOKE GOING HAWAII-</a:t>
            </a:r>
          </a:p>
        </p:txBody>
      </p:sp>
      <p:sp>
        <p:nvSpPr>
          <p:cNvPr id="4" name="Slide Number Placeholder 3"/>
          <p:cNvSpPr>
            <a:spLocks noGrp="1"/>
          </p:cNvSpPr>
          <p:nvPr>
            <p:ph type="sldNum" sz="quarter" idx="5"/>
          </p:nvPr>
        </p:nvSpPr>
        <p:spPr/>
        <p:txBody>
          <a:bodyPr/>
          <a:lstStyle/>
          <a:p>
            <a:fld id="{C51426CC-BC0C-401D-AC22-1885171222B7}" type="slidenum">
              <a:rPr lang="en-US" smtClean="0"/>
              <a:t>10</a:t>
            </a:fld>
            <a:endParaRPr lang="en-US"/>
          </a:p>
        </p:txBody>
      </p:sp>
    </p:spTree>
    <p:extLst>
      <p:ext uri="{BB962C8B-B14F-4D97-AF65-F5344CB8AC3E}">
        <p14:creationId xmlns:p14="http://schemas.microsoft.com/office/powerpoint/2010/main" val="4081581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tat the starting diameter has a very big effect not surprising as this increases the surface area by a lot!</a:t>
            </a:r>
          </a:p>
          <a:p>
            <a:r>
              <a:rPr lang="en-US" dirty="0"/>
              <a:t>Second we see that if we want to have a noticeable effect of olivine weathering on “relevant timescales” i.e. by 2050 and before the end of the century we need to go for a diameter between 100 and 10 micrometer diameter. (but do note that the smaller the grain, the more emissions we produce to mill them!.</a:t>
            </a:r>
          </a:p>
          <a:p>
            <a:r>
              <a:rPr lang="en-US" dirty="0"/>
              <a:t>Whilst the grain size has a large effect, the uncertainty regarding dissolution rates at a seawater pH are enormous…</a:t>
            </a:r>
          </a:p>
          <a:p>
            <a:r>
              <a:rPr lang="en-US" dirty="0"/>
              <a:t>-&gt; compliant with the findings in literature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C51426CC-BC0C-401D-AC22-1885171222B7}" type="slidenum">
              <a:rPr lang="en-US" smtClean="0"/>
              <a:t>11</a:t>
            </a:fld>
            <a:endParaRPr lang="en-US"/>
          </a:p>
        </p:txBody>
      </p:sp>
    </p:spTree>
    <p:extLst>
      <p:ext uri="{BB962C8B-B14F-4D97-AF65-F5344CB8AC3E}">
        <p14:creationId xmlns:p14="http://schemas.microsoft.com/office/powerpoint/2010/main" val="39343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426CC-BC0C-401D-AC22-1885171222B7}" type="slidenum">
              <a:rPr lang="en-US" smtClean="0"/>
              <a:t>12</a:t>
            </a:fld>
            <a:endParaRPr lang="en-US"/>
          </a:p>
        </p:txBody>
      </p:sp>
    </p:spTree>
    <p:extLst>
      <p:ext uri="{BB962C8B-B14F-4D97-AF65-F5344CB8AC3E}">
        <p14:creationId xmlns:p14="http://schemas.microsoft.com/office/powerpoint/2010/main" val="2168865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BCFD1-A3C1-46DF-A465-267E1A93D9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F39213-6EC2-47D0-ABD0-E7EC7D903A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A5895B-757C-473B-9373-2B5728A949A6}"/>
              </a:ext>
            </a:extLst>
          </p:cNvPr>
          <p:cNvSpPr>
            <a:spLocks noGrp="1"/>
          </p:cNvSpPr>
          <p:nvPr>
            <p:ph type="dt" sz="half" idx="10"/>
          </p:nvPr>
        </p:nvSpPr>
        <p:spPr/>
        <p:txBody>
          <a:bodyPr/>
          <a:lstStyle/>
          <a:p>
            <a:fld id="{F089A39E-E6FE-498C-AE1A-08764EC91DC2}" type="datetimeFigureOut">
              <a:rPr lang="en-US" smtClean="0"/>
              <a:t>6/11/2020</a:t>
            </a:fld>
            <a:endParaRPr lang="en-US"/>
          </a:p>
        </p:txBody>
      </p:sp>
      <p:sp>
        <p:nvSpPr>
          <p:cNvPr id="5" name="Footer Placeholder 4">
            <a:extLst>
              <a:ext uri="{FF2B5EF4-FFF2-40B4-BE49-F238E27FC236}">
                <a16:creationId xmlns:a16="http://schemas.microsoft.com/office/drawing/2014/main" id="{B4B5A9FA-8D82-4E7D-97E5-9A99B54035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BB664-6D8F-4094-9C02-C7ED26F061F2}"/>
              </a:ext>
            </a:extLst>
          </p:cNvPr>
          <p:cNvSpPr>
            <a:spLocks noGrp="1"/>
          </p:cNvSpPr>
          <p:nvPr>
            <p:ph type="sldNum" sz="quarter" idx="12"/>
          </p:nvPr>
        </p:nvSpPr>
        <p:spPr/>
        <p:txBody>
          <a:bodyPr/>
          <a:lstStyle/>
          <a:p>
            <a:fld id="{158769E1-1115-4EB5-8331-30CAF6FCDE28}" type="slidenum">
              <a:rPr lang="en-US" smtClean="0"/>
              <a:t>‹#›</a:t>
            </a:fld>
            <a:endParaRPr lang="en-US"/>
          </a:p>
        </p:txBody>
      </p:sp>
    </p:spTree>
    <p:extLst>
      <p:ext uri="{BB962C8B-B14F-4D97-AF65-F5344CB8AC3E}">
        <p14:creationId xmlns:p14="http://schemas.microsoft.com/office/powerpoint/2010/main" val="1439194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1A2B4-FDD3-496B-B39A-3DFBD83633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299B3D-6009-4C7B-BF92-84E8944094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564D72-95A4-4C69-9984-B72A17C1D9C0}"/>
              </a:ext>
            </a:extLst>
          </p:cNvPr>
          <p:cNvSpPr>
            <a:spLocks noGrp="1"/>
          </p:cNvSpPr>
          <p:nvPr>
            <p:ph type="dt" sz="half" idx="10"/>
          </p:nvPr>
        </p:nvSpPr>
        <p:spPr/>
        <p:txBody>
          <a:bodyPr/>
          <a:lstStyle/>
          <a:p>
            <a:fld id="{F089A39E-E6FE-498C-AE1A-08764EC91DC2}" type="datetimeFigureOut">
              <a:rPr lang="en-US" smtClean="0"/>
              <a:t>6/11/2020</a:t>
            </a:fld>
            <a:endParaRPr lang="en-US"/>
          </a:p>
        </p:txBody>
      </p:sp>
      <p:sp>
        <p:nvSpPr>
          <p:cNvPr id="5" name="Footer Placeholder 4">
            <a:extLst>
              <a:ext uri="{FF2B5EF4-FFF2-40B4-BE49-F238E27FC236}">
                <a16:creationId xmlns:a16="http://schemas.microsoft.com/office/drawing/2014/main" id="{5345BECF-D55D-4817-8CD3-2D3FDB045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B2241C-4B40-40BB-88D9-85D217988EED}"/>
              </a:ext>
            </a:extLst>
          </p:cNvPr>
          <p:cNvSpPr>
            <a:spLocks noGrp="1"/>
          </p:cNvSpPr>
          <p:nvPr>
            <p:ph type="sldNum" sz="quarter" idx="12"/>
          </p:nvPr>
        </p:nvSpPr>
        <p:spPr/>
        <p:txBody>
          <a:bodyPr/>
          <a:lstStyle/>
          <a:p>
            <a:fld id="{158769E1-1115-4EB5-8331-30CAF6FCDE28}" type="slidenum">
              <a:rPr lang="en-US" smtClean="0"/>
              <a:t>‹#›</a:t>
            </a:fld>
            <a:endParaRPr lang="en-US"/>
          </a:p>
        </p:txBody>
      </p:sp>
    </p:spTree>
    <p:extLst>
      <p:ext uri="{BB962C8B-B14F-4D97-AF65-F5344CB8AC3E}">
        <p14:creationId xmlns:p14="http://schemas.microsoft.com/office/powerpoint/2010/main" val="622632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13485E-F6BB-4679-8634-2FC9F65E2F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1F2DE3-D02F-4C83-BD2F-AF36AE1379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46A7A4-7384-4E3A-A1B4-CECDDAF43307}"/>
              </a:ext>
            </a:extLst>
          </p:cNvPr>
          <p:cNvSpPr>
            <a:spLocks noGrp="1"/>
          </p:cNvSpPr>
          <p:nvPr>
            <p:ph type="dt" sz="half" idx="10"/>
          </p:nvPr>
        </p:nvSpPr>
        <p:spPr/>
        <p:txBody>
          <a:bodyPr/>
          <a:lstStyle/>
          <a:p>
            <a:fld id="{F089A39E-E6FE-498C-AE1A-08764EC91DC2}" type="datetimeFigureOut">
              <a:rPr lang="en-US" smtClean="0"/>
              <a:t>6/11/2020</a:t>
            </a:fld>
            <a:endParaRPr lang="en-US"/>
          </a:p>
        </p:txBody>
      </p:sp>
      <p:sp>
        <p:nvSpPr>
          <p:cNvPr id="5" name="Footer Placeholder 4">
            <a:extLst>
              <a:ext uri="{FF2B5EF4-FFF2-40B4-BE49-F238E27FC236}">
                <a16:creationId xmlns:a16="http://schemas.microsoft.com/office/drawing/2014/main" id="{F3250036-0EDA-40A7-9967-B3EE6E760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0DF95-CFF6-406A-821A-A5792ED3C3ED}"/>
              </a:ext>
            </a:extLst>
          </p:cNvPr>
          <p:cNvSpPr>
            <a:spLocks noGrp="1"/>
          </p:cNvSpPr>
          <p:nvPr>
            <p:ph type="sldNum" sz="quarter" idx="12"/>
          </p:nvPr>
        </p:nvSpPr>
        <p:spPr/>
        <p:txBody>
          <a:bodyPr/>
          <a:lstStyle/>
          <a:p>
            <a:fld id="{158769E1-1115-4EB5-8331-30CAF6FCDE28}" type="slidenum">
              <a:rPr lang="en-US" smtClean="0"/>
              <a:t>‹#›</a:t>
            </a:fld>
            <a:endParaRPr lang="en-US"/>
          </a:p>
        </p:txBody>
      </p:sp>
    </p:spTree>
    <p:extLst>
      <p:ext uri="{BB962C8B-B14F-4D97-AF65-F5344CB8AC3E}">
        <p14:creationId xmlns:p14="http://schemas.microsoft.com/office/powerpoint/2010/main" val="1407238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79B4A-C235-4772-86CC-2F01F01D3E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23111C-0CC0-4DA3-A685-289BD1F8BA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E6C976-99CC-45BD-A5FF-B015ADB52FA2}"/>
              </a:ext>
            </a:extLst>
          </p:cNvPr>
          <p:cNvSpPr>
            <a:spLocks noGrp="1"/>
          </p:cNvSpPr>
          <p:nvPr>
            <p:ph type="dt" sz="half" idx="10"/>
          </p:nvPr>
        </p:nvSpPr>
        <p:spPr/>
        <p:txBody>
          <a:bodyPr/>
          <a:lstStyle/>
          <a:p>
            <a:fld id="{F089A39E-E6FE-498C-AE1A-08764EC91DC2}" type="datetimeFigureOut">
              <a:rPr lang="en-US" smtClean="0"/>
              <a:t>6/11/2020</a:t>
            </a:fld>
            <a:endParaRPr lang="en-US"/>
          </a:p>
        </p:txBody>
      </p:sp>
      <p:sp>
        <p:nvSpPr>
          <p:cNvPr id="5" name="Footer Placeholder 4">
            <a:extLst>
              <a:ext uri="{FF2B5EF4-FFF2-40B4-BE49-F238E27FC236}">
                <a16:creationId xmlns:a16="http://schemas.microsoft.com/office/drawing/2014/main" id="{3DE1CAB8-6E9F-4CB4-89B3-A407327E2F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5B425A-A99B-40CF-B1CE-99D9C3554E77}"/>
              </a:ext>
            </a:extLst>
          </p:cNvPr>
          <p:cNvSpPr>
            <a:spLocks noGrp="1"/>
          </p:cNvSpPr>
          <p:nvPr>
            <p:ph type="sldNum" sz="quarter" idx="12"/>
          </p:nvPr>
        </p:nvSpPr>
        <p:spPr/>
        <p:txBody>
          <a:bodyPr/>
          <a:lstStyle/>
          <a:p>
            <a:fld id="{158769E1-1115-4EB5-8331-30CAF6FCDE28}" type="slidenum">
              <a:rPr lang="en-US" smtClean="0"/>
              <a:t>‹#›</a:t>
            </a:fld>
            <a:endParaRPr lang="en-US"/>
          </a:p>
        </p:txBody>
      </p:sp>
    </p:spTree>
    <p:extLst>
      <p:ext uri="{BB962C8B-B14F-4D97-AF65-F5344CB8AC3E}">
        <p14:creationId xmlns:p14="http://schemas.microsoft.com/office/powerpoint/2010/main" val="3618434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CAA0A-82F5-4205-9ACC-D2163B440A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0BDC89-74DA-4FF3-A069-5C2874117B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DACA5-0090-42E6-AC32-CDF7BD9D7494}"/>
              </a:ext>
            </a:extLst>
          </p:cNvPr>
          <p:cNvSpPr>
            <a:spLocks noGrp="1"/>
          </p:cNvSpPr>
          <p:nvPr>
            <p:ph type="dt" sz="half" idx="10"/>
          </p:nvPr>
        </p:nvSpPr>
        <p:spPr/>
        <p:txBody>
          <a:bodyPr/>
          <a:lstStyle/>
          <a:p>
            <a:fld id="{F089A39E-E6FE-498C-AE1A-08764EC91DC2}" type="datetimeFigureOut">
              <a:rPr lang="en-US" smtClean="0"/>
              <a:t>6/11/2020</a:t>
            </a:fld>
            <a:endParaRPr lang="en-US"/>
          </a:p>
        </p:txBody>
      </p:sp>
      <p:sp>
        <p:nvSpPr>
          <p:cNvPr id="5" name="Footer Placeholder 4">
            <a:extLst>
              <a:ext uri="{FF2B5EF4-FFF2-40B4-BE49-F238E27FC236}">
                <a16:creationId xmlns:a16="http://schemas.microsoft.com/office/drawing/2014/main" id="{97E4B057-FE59-4A19-A76C-F6C7D5772C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EA577E-225C-47B7-9FC2-F2A266AA83FC}"/>
              </a:ext>
            </a:extLst>
          </p:cNvPr>
          <p:cNvSpPr>
            <a:spLocks noGrp="1"/>
          </p:cNvSpPr>
          <p:nvPr>
            <p:ph type="sldNum" sz="quarter" idx="12"/>
          </p:nvPr>
        </p:nvSpPr>
        <p:spPr/>
        <p:txBody>
          <a:bodyPr/>
          <a:lstStyle/>
          <a:p>
            <a:fld id="{158769E1-1115-4EB5-8331-30CAF6FCDE28}" type="slidenum">
              <a:rPr lang="en-US" smtClean="0"/>
              <a:t>‹#›</a:t>
            </a:fld>
            <a:endParaRPr lang="en-US"/>
          </a:p>
        </p:txBody>
      </p:sp>
    </p:spTree>
    <p:extLst>
      <p:ext uri="{BB962C8B-B14F-4D97-AF65-F5344CB8AC3E}">
        <p14:creationId xmlns:p14="http://schemas.microsoft.com/office/powerpoint/2010/main" val="1911641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DB4A4-35C9-4E64-8C26-220668057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FADF88-6EF1-4B2B-8922-2E39A8384E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2750DC-8183-4905-83F8-4E42A391FC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811605-3CE5-4935-8905-047ACDEE7DDF}"/>
              </a:ext>
            </a:extLst>
          </p:cNvPr>
          <p:cNvSpPr>
            <a:spLocks noGrp="1"/>
          </p:cNvSpPr>
          <p:nvPr>
            <p:ph type="dt" sz="half" idx="10"/>
          </p:nvPr>
        </p:nvSpPr>
        <p:spPr/>
        <p:txBody>
          <a:bodyPr/>
          <a:lstStyle/>
          <a:p>
            <a:fld id="{F089A39E-E6FE-498C-AE1A-08764EC91DC2}" type="datetimeFigureOut">
              <a:rPr lang="en-US" smtClean="0"/>
              <a:t>6/11/2020</a:t>
            </a:fld>
            <a:endParaRPr lang="en-US"/>
          </a:p>
        </p:txBody>
      </p:sp>
      <p:sp>
        <p:nvSpPr>
          <p:cNvPr id="6" name="Footer Placeholder 5">
            <a:extLst>
              <a:ext uri="{FF2B5EF4-FFF2-40B4-BE49-F238E27FC236}">
                <a16:creationId xmlns:a16="http://schemas.microsoft.com/office/drawing/2014/main" id="{BE47D5FC-0118-4634-9E8E-2045D583AE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0B0A50-4B9C-44FE-8A48-6E3AE635768F}"/>
              </a:ext>
            </a:extLst>
          </p:cNvPr>
          <p:cNvSpPr>
            <a:spLocks noGrp="1"/>
          </p:cNvSpPr>
          <p:nvPr>
            <p:ph type="sldNum" sz="quarter" idx="12"/>
          </p:nvPr>
        </p:nvSpPr>
        <p:spPr/>
        <p:txBody>
          <a:bodyPr/>
          <a:lstStyle/>
          <a:p>
            <a:fld id="{158769E1-1115-4EB5-8331-30CAF6FCDE28}" type="slidenum">
              <a:rPr lang="en-US" smtClean="0"/>
              <a:t>‹#›</a:t>
            </a:fld>
            <a:endParaRPr lang="en-US"/>
          </a:p>
        </p:txBody>
      </p:sp>
    </p:spTree>
    <p:extLst>
      <p:ext uri="{BB962C8B-B14F-4D97-AF65-F5344CB8AC3E}">
        <p14:creationId xmlns:p14="http://schemas.microsoft.com/office/powerpoint/2010/main" val="2357084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CEE9D-6B58-4B28-99DA-1F353D16D9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29B3F6-BD4F-4C33-ABC9-D13CF1BCC6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55C1D6-C3E1-4B38-8C95-209827303F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70139D-B90D-4FC4-8478-724D310329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D4AC25-7CDA-49EC-9893-EE521798EA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C86C39-5890-41BE-8977-22A9DD2AD24E}"/>
              </a:ext>
            </a:extLst>
          </p:cNvPr>
          <p:cNvSpPr>
            <a:spLocks noGrp="1"/>
          </p:cNvSpPr>
          <p:nvPr>
            <p:ph type="dt" sz="half" idx="10"/>
          </p:nvPr>
        </p:nvSpPr>
        <p:spPr/>
        <p:txBody>
          <a:bodyPr/>
          <a:lstStyle/>
          <a:p>
            <a:fld id="{F089A39E-E6FE-498C-AE1A-08764EC91DC2}" type="datetimeFigureOut">
              <a:rPr lang="en-US" smtClean="0"/>
              <a:t>6/11/2020</a:t>
            </a:fld>
            <a:endParaRPr lang="en-US"/>
          </a:p>
        </p:txBody>
      </p:sp>
      <p:sp>
        <p:nvSpPr>
          <p:cNvPr id="8" name="Footer Placeholder 7">
            <a:extLst>
              <a:ext uri="{FF2B5EF4-FFF2-40B4-BE49-F238E27FC236}">
                <a16:creationId xmlns:a16="http://schemas.microsoft.com/office/drawing/2014/main" id="{65540E96-B9C6-4176-9189-61CEB96E6B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08DC49-E7FA-4E0E-856B-C964B59698E7}"/>
              </a:ext>
            </a:extLst>
          </p:cNvPr>
          <p:cNvSpPr>
            <a:spLocks noGrp="1"/>
          </p:cNvSpPr>
          <p:nvPr>
            <p:ph type="sldNum" sz="quarter" idx="12"/>
          </p:nvPr>
        </p:nvSpPr>
        <p:spPr/>
        <p:txBody>
          <a:bodyPr/>
          <a:lstStyle/>
          <a:p>
            <a:fld id="{158769E1-1115-4EB5-8331-30CAF6FCDE28}" type="slidenum">
              <a:rPr lang="en-US" smtClean="0"/>
              <a:t>‹#›</a:t>
            </a:fld>
            <a:endParaRPr lang="en-US"/>
          </a:p>
        </p:txBody>
      </p:sp>
    </p:spTree>
    <p:extLst>
      <p:ext uri="{BB962C8B-B14F-4D97-AF65-F5344CB8AC3E}">
        <p14:creationId xmlns:p14="http://schemas.microsoft.com/office/powerpoint/2010/main" val="2352307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D1361-F2BE-4C5F-B555-78EB36EBE2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EF5C32-C899-4845-B19B-86A9A42CCAAF}"/>
              </a:ext>
            </a:extLst>
          </p:cNvPr>
          <p:cNvSpPr>
            <a:spLocks noGrp="1"/>
          </p:cNvSpPr>
          <p:nvPr>
            <p:ph type="dt" sz="half" idx="10"/>
          </p:nvPr>
        </p:nvSpPr>
        <p:spPr/>
        <p:txBody>
          <a:bodyPr/>
          <a:lstStyle/>
          <a:p>
            <a:fld id="{F089A39E-E6FE-498C-AE1A-08764EC91DC2}" type="datetimeFigureOut">
              <a:rPr lang="en-US" smtClean="0"/>
              <a:t>6/11/2020</a:t>
            </a:fld>
            <a:endParaRPr lang="en-US"/>
          </a:p>
        </p:txBody>
      </p:sp>
      <p:sp>
        <p:nvSpPr>
          <p:cNvPr id="4" name="Footer Placeholder 3">
            <a:extLst>
              <a:ext uri="{FF2B5EF4-FFF2-40B4-BE49-F238E27FC236}">
                <a16:creationId xmlns:a16="http://schemas.microsoft.com/office/drawing/2014/main" id="{5A2FEAF2-D68D-4284-86AD-8F0DC413FA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ABDF93-E216-4B28-B31C-5DC547BFC23D}"/>
              </a:ext>
            </a:extLst>
          </p:cNvPr>
          <p:cNvSpPr>
            <a:spLocks noGrp="1"/>
          </p:cNvSpPr>
          <p:nvPr>
            <p:ph type="sldNum" sz="quarter" idx="12"/>
          </p:nvPr>
        </p:nvSpPr>
        <p:spPr/>
        <p:txBody>
          <a:bodyPr/>
          <a:lstStyle/>
          <a:p>
            <a:fld id="{158769E1-1115-4EB5-8331-30CAF6FCDE28}" type="slidenum">
              <a:rPr lang="en-US" smtClean="0"/>
              <a:t>‹#›</a:t>
            </a:fld>
            <a:endParaRPr lang="en-US"/>
          </a:p>
        </p:txBody>
      </p:sp>
    </p:spTree>
    <p:extLst>
      <p:ext uri="{BB962C8B-B14F-4D97-AF65-F5344CB8AC3E}">
        <p14:creationId xmlns:p14="http://schemas.microsoft.com/office/powerpoint/2010/main" val="637106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B7BF28-783F-46F6-9BFE-5CBD97C36D0B}"/>
              </a:ext>
            </a:extLst>
          </p:cNvPr>
          <p:cNvSpPr>
            <a:spLocks noGrp="1"/>
          </p:cNvSpPr>
          <p:nvPr>
            <p:ph type="dt" sz="half" idx="10"/>
          </p:nvPr>
        </p:nvSpPr>
        <p:spPr/>
        <p:txBody>
          <a:bodyPr/>
          <a:lstStyle/>
          <a:p>
            <a:fld id="{F089A39E-E6FE-498C-AE1A-08764EC91DC2}" type="datetimeFigureOut">
              <a:rPr lang="en-US" smtClean="0"/>
              <a:t>6/11/2020</a:t>
            </a:fld>
            <a:endParaRPr lang="en-US"/>
          </a:p>
        </p:txBody>
      </p:sp>
      <p:sp>
        <p:nvSpPr>
          <p:cNvPr id="3" name="Footer Placeholder 2">
            <a:extLst>
              <a:ext uri="{FF2B5EF4-FFF2-40B4-BE49-F238E27FC236}">
                <a16:creationId xmlns:a16="http://schemas.microsoft.com/office/drawing/2014/main" id="{06C2A4E6-BC2A-41B8-9F5B-AEB7EB989A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97BBA5-A385-422E-9035-55FF0DCB7BF1}"/>
              </a:ext>
            </a:extLst>
          </p:cNvPr>
          <p:cNvSpPr>
            <a:spLocks noGrp="1"/>
          </p:cNvSpPr>
          <p:nvPr>
            <p:ph type="sldNum" sz="quarter" idx="12"/>
          </p:nvPr>
        </p:nvSpPr>
        <p:spPr/>
        <p:txBody>
          <a:bodyPr/>
          <a:lstStyle/>
          <a:p>
            <a:fld id="{158769E1-1115-4EB5-8331-30CAF6FCDE28}" type="slidenum">
              <a:rPr lang="en-US" smtClean="0"/>
              <a:t>‹#›</a:t>
            </a:fld>
            <a:endParaRPr lang="en-US"/>
          </a:p>
        </p:txBody>
      </p:sp>
    </p:spTree>
    <p:extLst>
      <p:ext uri="{BB962C8B-B14F-4D97-AF65-F5344CB8AC3E}">
        <p14:creationId xmlns:p14="http://schemas.microsoft.com/office/powerpoint/2010/main" val="3009224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8218D-AFC3-4F34-85BF-D25C906059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F8A1D4-6F57-4A87-8D7E-E5B227897B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889630-44C1-49A9-98EF-89BE3DEB2A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E03A1D-2AB9-4285-94F9-227B9EA20C77}"/>
              </a:ext>
            </a:extLst>
          </p:cNvPr>
          <p:cNvSpPr>
            <a:spLocks noGrp="1"/>
          </p:cNvSpPr>
          <p:nvPr>
            <p:ph type="dt" sz="half" idx="10"/>
          </p:nvPr>
        </p:nvSpPr>
        <p:spPr/>
        <p:txBody>
          <a:bodyPr/>
          <a:lstStyle/>
          <a:p>
            <a:fld id="{F089A39E-E6FE-498C-AE1A-08764EC91DC2}" type="datetimeFigureOut">
              <a:rPr lang="en-US" smtClean="0"/>
              <a:t>6/11/2020</a:t>
            </a:fld>
            <a:endParaRPr lang="en-US"/>
          </a:p>
        </p:txBody>
      </p:sp>
      <p:sp>
        <p:nvSpPr>
          <p:cNvPr id="6" name="Footer Placeholder 5">
            <a:extLst>
              <a:ext uri="{FF2B5EF4-FFF2-40B4-BE49-F238E27FC236}">
                <a16:creationId xmlns:a16="http://schemas.microsoft.com/office/drawing/2014/main" id="{29B51070-B80B-43A6-8B5D-72AE292F73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7C7EFE-48C9-4EAB-B057-00A1110D68CE}"/>
              </a:ext>
            </a:extLst>
          </p:cNvPr>
          <p:cNvSpPr>
            <a:spLocks noGrp="1"/>
          </p:cNvSpPr>
          <p:nvPr>
            <p:ph type="sldNum" sz="quarter" idx="12"/>
          </p:nvPr>
        </p:nvSpPr>
        <p:spPr/>
        <p:txBody>
          <a:bodyPr/>
          <a:lstStyle/>
          <a:p>
            <a:fld id="{158769E1-1115-4EB5-8331-30CAF6FCDE28}" type="slidenum">
              <a:rPr lang="en-US" smtClean="0"/>
              <a:t>‹#›</a:t>
            </a:fld>
            <a:endParaRPr lang="en-US"/>
          </a:p>
        </p:txBody>
      </p:sp>
    </p:spTree>
    <p:extLst>
      <p:ext uri="{BB962C8B-B14F-4D97-AF65-F5344CB8AC3E}">
        <p14:creationId xmlns:p14="http://schemas.microsoft.com/office/powerpoint/2010/main" val="2913925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867AF-820C-497D-B703-34A9EB250F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579E4B-5F26-45C0-958B-E143F0B37F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4D0C58-6EA0-4755-A985-FBB41FC5A1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DF0C03-2736-44F0-9B6D-FFA374EBE4AA}"/>
              </a:ext>
            </a:extLst>
          </p:cNvPr>
          <p:cNvSpPr>
            <a:spLocks noGrp="1"/>
          </p:cNvSpPr>
          <p:nvPr>
            <p:ph type="dt" sz="half" idx="10"/>
          </p:nvPr>
        </p:nvSpPr>
        <p:spPr/>
        <p:txBody>
          <a:bodyPr/>
          <a:lstStyle/>
          <a:p>
            <a:fld id="{F089A39E-E6FE-498C-AE1A-08764EC91DC2}" type="datetimeFigureOut">
              <a:rPr lang="en-US" smtClean="0"/>
              <a:t>6/11/2020</a:t>
            </a:fld>
            <a:endParaRPr lang="en-US"/>
          </a:p>
        </p:txBody>
      </p:sp>
      <p:sp>
        <p:nvSpPr>
          <p:cNvPr id="6" name="Footer Placeholder 5">
            <a:extLst>
              <a:ext uri="{FF2B5EF4-FFF2-40B4-BE49-F238E27FC236}">
                <a16:creationId xmlns:a16="http://schemas.microsoft.com/office/drawing/2014/main" id="{C36B38CE-D8E7-4EE0-9801-50C3E9587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1668AF-707F-422B-9D76-52C50552FDC4}"/>
              </a:ext>
            </a:extLst>
          </p:cNvPr>
          <p:cNvSpPr>
            <a:spLocks noGrp="1"/>
          </p:cNvSpPr>
          <p:nvPr>
            <p:ph type="sldNum" sz="quarter" idx="12"/>
          </p:nvPr>
        </p:nvSpPr>
        <p:spPr/>
        <p:txBody>
          <a:bodyPr/>
          <a:lstStyle/>
          <a:p>
            <a:fld id="{158769E1-1115-4EB5-8331-30CAF6FCDE28}" type="slidenum">
              <a:rPr lang="en-US" smtClean="0"/>
              <a:t>‹#›</a:t>
            </a:fld>
            <a:endParaRPr lang="en-US"/>
          </a:p>
        </p:txBody>
      </p:sp>
    </p:spTree>
    <p:extLst>
      <p:ext uri="{BB962C8B-B14F-4D97-AF65-F5344CB8AC3E}">
        <p14:creationId xmlns:p14="http://schemas.microsoft.com/office/powerpoint/2010/main" val="2978363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4BE147-45C9-48D6-B388-DB5513E53F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602E72-FD4D-4840-94E6-8A36CD6B4E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C790B1-353D-44B8-9651-6E0CCB6675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89A39E-E6FE-498C-AE1A-08764EC91DC2}" type="datetimeFigureOut">
              <a:rPr lang="en-US" smtClean="0"/>
              <a:t>6/11/2020</a:t>
            </a:fld>
            <a:endParaRPr lang="en-US"/>
          </a:p>
        </p:txBody>
      </p:sp>
      <p:sp>
        <p:nvSpPr>
          <p:cNvPr id="5" name="Footer Placeholder 4">
            <a:extLst>
              <a:ext uri="{FF2B5EF4-FFF2-40B4-BE49-F238E27FC236}">
                <a16:creationId xmlns:a16="http://schemas.microsoft.com/office/drawing/2014/main" id="{07BE16C6-839A-4320-BCD9-EDF67DAA46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C515A8-487D-415D-BA35-D7B77F87F1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8769E1-1115-4EB5-8331-30CAF6FCDE28}" type="slidenum">
              <a:rPr lang="en-US" smtClean="0"/>
              <a:t>‹#›</a:t>
            </a:fld>
            <a:endParaRPr lang="en-US"/>
          </a:p>
        </p:txBody>
      </p:sp>
    </p:spTree>
    <p:extLst>
      <p:ext uri="{BB962C8B-B14F-4D97-AF65-F5344CB8AC3E}">
        <p14:creationId xmlns:p14="http://schemas.microsoft.com/office/powerpoint/2010/main" val="682868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Olivine - one of simplest rock-forming minerals - GEOetc">
            <a:extLst>
              <a:ext uri="{FF2B5EF4-FFF2-40B4-BE49-F238E27FC236}">
                <a16:creationId xmlns:a16="http://schemas.microsoft.com/office/drawing/2014/main" id="{3453439F-D5C6-4FFE-94DD-9B5B0B088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2376"/>
            <a:ext cx="12192000" cy="8879476"/>
          </a:xfrm>
          <a:prstGeom prst="rect">
            <a:avLst/>
          </a:prstGeom>
          <a:noFill/>
          <a:effectLst>
            <a:outerShdw blurRad="50800" dist="50800" dir="5400000" algn="ctr" rotWithShape="0">
              <a:srgbClr val="000000">
                <a:alpha val="82000"/>
              </a:srgbClr>
            </a:outerShdw>
          </a:effectLst>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D23552-5D01-404B-B854-E93169B0DAF9}"/>
              </a:ext>
            </a:extLst>
          </p:cNvPr>
          <p:cNvSpPr>
            <a:spLocks noGrp="1"/>
          </p:cNvSpPr>
          <p:nvPr>
            <p:ph type="ctrTitle"/>
          </p:nvPr>
        </p:nvSpPr>
        <p:spPr>
          <a:xfrm>
            <a:off x="0" y="3091928"/>
            <a:ext cx="9483115" cy="2387600"/>
          </a:xfrm>
        </p:spPr>
        <p:txBody>
          <a:bodyPr>
            <a:normAutofit/>
          </a:bodyPr>
          <a:lstStyle/>
          <a:p>
            <a:pPr marL="457200" algn="l"/>
            <a:r>
              <a:rPr lang="en-US" sz="6600" dirty="0"/>
              <a:t>Ecological modeling</a:t>
            </a:r>
          </a:p>
        </p:txBody>
      </p:sp>
      <p:sp>
        <p:nvSpPr>
          <p:cNvPr id="35" name="Rectangle: Rounded Corners 3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E9963F6-C6CE-4735-B56B-2AE65A9758D4}"/>
              </a:ext>
            </a:extLst>
          </p:cNvPr>
          <p:cNvSpPr>
            <a:spLocks noGrp="1"/>
          </p:cNvSpPr>
          <p:nvPr>
            <p:ph type="subTitle" idx="1"/>
          </p:nvPr>
        </p:nvSpPr>
        <p:spPr>
          <a:xfrm>
            <a:off x="-4" y="5575039"/>
            <a:ext cx="9785901" cy="685800"/>
          </a:xfrm>
          <a:solidFill>
            <a:srgbClr val="D6B373"/>
          </a:solidFill>
        </p:spPr>
        <p:txBody>
          <a:bodyPr anchor="ctr">
            <a:normAutofit/>
          </a:bodyPr>
          <a:lstStyle/>
          <a:p>
            <a:pPr marL="457200" algn="l"/>
            <a:r>
              <a:rPr lang="en-US" dirty="0"/>
              <a:t> of olivine dissolution in coastal systems – Luna Geerts</a:t>
            </a:r>
          </a:p>
        </p:txBody>
      </p:sp>
    </p:spTree>
    <p:extLst>
      <p:ext uri="{BB962C8B-B14F-4D97-AF65-F5344CB8AC3E}">
        <p14:creationId xmlns:p14="http://schemas.microsoft.com/office/powerpoint/2010/main" val="25051312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4B6BD6C-A513-4F05-A8DD-058D2787459A}"/>
              </a:ext>
            </a:extLst>
          </p:cNvPr>
          <p:cNvSpPr/>
          <p:nvPr/>
        </p:nvSpPr>
        <p:spPr>
          <a:xfrm>
            <a:off x="0" y="0"/>
            <a:ext cx="12192000" cy="1553497"/>
          </a:xfrm>
          <a:prstGeom prst="rect">
            <a:avLst/>
          </a:prstGeom>
          <a:solidFill>
            <a:srgbClr val="CAC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C9940F-E4FC-40E2-85FA-745A0DBF760E}"/>
              </a:ext>
            </a:extLst>
          </p:cNvPr>
          <p:cNvSpPr>
            <a:spLocks noGrp="1"/>
          </p:cNvSpPr>
          <p:nvPr>
            <p:ph type="title"/>
          </p:nvPr>
        </p:nvSpPr>
        <p:spPr/>
        <p:txBody>
          <a:bodyPr/>
          <a:lstStyle/>
          <a:p>
            <a:r>
              <a:rPr lang="en-US" dirty="0">
                <a:solidFill>
                  <a:schemeClr val="bg1"/>
                </a:solidFill>
              </a:rPr>
              <a:t>Polynomial temperature fit</a:t>
            </a:r>
          </a:p>
        </p:txBody>
      </p:sp>
      <p:pic>
        <p:nvPicPr>
          <p:cNvPr id="5" name="Content Placeholder 4" descr="A close up of a map&#10;&#10;Description automatically generated">
            <a:extLst>
              <a:ext uri="{FF2B5EF4-FFF2-40B4-BE49-F238E27FC236}">
                <a16:creationId xmlns:a16="http://schemas.microsoft.com/office/drawing/2014/main" id="{64C02DCB-9843-482C-8C6D-6C27BF9BE9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661" y="2156951"/>
            <a:ext cx="5257139" cy="3825876"/>
          </a:xfrm>
        </p:spPr>
      </p:pic>
      <p:sp>
        <p:nvSpPr>
          <p:cNvPr id="8" name="Rectangle 7">
            <a:extLst>
              <a:ext uri="{FF2B5EF4-FFF2-40B4-BE49-F238E27FC236}">
                <a16:creationId xmlns:a16="http://schemas.microsoft.com/office/drawing/2014/main" id="{059C4E85-F741-455F-B971-62F28B8ACF83}"/>
              </a:ext>
            </a:extLst>
          </p:cNvPr>
          <p:cNvSpPr/>
          <p:nvPr/>
        </p:nvSpPr>
        <p:spPr>
          <a:xfrm>
            <a:off x="0" y="6449090"/>
            <a:ext cx="12192000" cy="408909"/>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EBDA1EE8-4781-47C3-9B3F-F80451107637}"/>
              </a:ext>
            </a:extLst>
          </p:cNvPr>
          <p:cNvSpPr txBox="1">
            <a:spLocks/>
          </p:cNvSpPr>
          <p:nvPr/>
        </p:nvSpPr>
        <p:spPr>
          <a:xfrm>
            <a:off x="8382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Points indicate measurements</a:t>
            </a:r>
          </a:p>
          <a:p>
            <a:pPr>
              <a:lnSpc>
                <a:spcPct val="150000"/>
              </a:lnSpc>
            </a:pPr>
            <a:r>
              <a:rPr lang="en-US" dirty="0"/>
              <a:t>Line is the fit to the points</a:t>
            </a:r>
          </a:p>
        </p:txBody>
      </p:sp>
    </p:spTree>
    <p:extLst>
      <p:ext uri="{BB962C8B-B14F-4D97-AF65-F5344CB8AC3E}">
        <p14:creationId xmlns:p14="http://schemas.microsoft.com/office/powerpoint/2010/main" val="774684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C8F915-E712-478D-8B7B-77EE7601A87D}"/>
              </a:ext>
            </a:extLst>
          </p:cNvPr>
          <p:cNvSpPr/>
          <p:nvPr/>
        </p:nvSpPr>
        <p:spPr>
          <a:xfrm>
            <a:off x="0" y="0"/>
            <a:ext cx="12192000" cy="1553497"/>
          </a:xfrm>
          <a:prstGeom prst="rect">
            <a:avLst/>
          </a:prstGeom>
          <a:solidFill>
            <a:srgbClr val="CAC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3BCC49-C0DC-4329-9731-310CEC8A58DA}"/>
              </a:ext>
            </a:extLst>
          </p:cNvPr>
          <p:cNvSpPr>
            <a:spLocks noGrp="1"/>
          </p:cNvSpPr>
          <p:nvPr>
            <p:ph type="title"/>
          </p:nvPr>
        </p:nvSpPr>
        <p:spPr/>
        <p:txBody>
          <a:bodyPr/>
          <a:lstStyle/>
          <a:p>
            <a:r>
              <a:rPr lang="en-US" dirty="0">
                <a:solidFill>
                  <a:schemeClr val="bg1"/>
                </a:solidFill>
              </a:rPr>
              <a:t>Model results – Starting diameter</a:t>
            </a:r>
          </a:p>
        </p:txBody>
      </p:sp>
      <p:sp>
        <p:nvSpPr>
          <p:cNvPr id="3" name="Content Placeholder 2">
            <a:extLst>
              <a:ext uri="{FF2B5EF4-FFF2-40B4-BE49-F238E27FC236}">
                <a16:creationId xmlns:a16="http://schemas.microsoft.com/office/drawing/2014/main" id="{6FC5B4D6-A33A-4B36-AC8C-AD218DBE6783}"/>
              </a:ext>
            </a:extLst>
          </p:cNvPr>
          <p:cNvSpPr>
            <a:spLocks noGrp="1"/>
          </p:cNvSpPr>
          <p:nvPr>
            <p:ph idx="1"/>
          </p:nvPr>
        </p:nvSpPr>
        <p:spPr>
          <a:xfrm>
            <a:off x="838200" y="1825625"/>
            <a:ext cx="5257800" cy="4351338"/>
          </a:xfrm>
        </p:spPr>
        <p:txBody>
          <a:bodyPr/>
          <a:lstStyle/>
          <a:p>
            <a:r>
              <a:rPr lang="en-US" sz="2400" dirty="0"/>
              <a:t>The starting diameter has a large effect!</a:t>
            </a:r>
          </a:p>
          <a:p>
            <a:r>
              <a:rPr lang="en-US" sz="2400" dirty="0"/>
              <a:t>For fast effect (at 2050 and before end of century)</a:t>
            </a:r>
          </a:p>
          <a:p>
            <a:pPr marL="0" indent="0">
              <a:buNone/>
            </a:pPr>
            <a:endParaRPr lang="en-US" sz="2400" dirty="0"/>
          </a:p>
        </p:txBody>
      </p:sp>
      <p:pic>
        <p:nvPicPr>
          <p:cNvPr id="7" name="Picture 6" descr="A close up of a map&#10;&#10;Description automatically generated">
            <a:extLst>
              <a:ext uri="{FF2B5EF4-FFF2-40B4-BE49-F238E27FC236}">
                <a16:creationId xmlns:a16="http://schemas.microsoft.com/office/drawing/2014/main" id="{E3E2B24B-6630-4EA4-ACC9-9C46128B6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690688"/>
            <a:ext cx="5410200" cy="3937266"/>
          </a:xfrm>
          <a:prstGeom prst="rect">
            <a:avLst/>
          </a:prstGeom>
        </p:spPr>
      </p:pic>
      <p:sp>
        <p:nvSpPr>
          <p:cNvPr id="8" name="Arrow: Down 7">
            <a:extLst>
              <a:ext uri="{FF2B5EF4-FFF2-40B4-BE49-F238E27FC236}">
                <a16:creationId xmlns:a16="http://schemas.microsoft.com/office/drawing/2014/main" id="{2384BB3B-BA97-405E-944E-FC651C16ADC3}"/>
              </a:ext>
            </a:extLst>
          </p:cNvPr>
          <p:cNvSpPr/>
          <p:nvPr/>
        </p:nvSpPr>
        <p:spPr>
          <a:xfrm>
            <a:off x="3130550" y="3429000"/>
            <a:ext cx="673100" cy="1325563"/>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p>
        </p:txBody>
      </p:sp>
      <p:sp>
        <p:nvSpPr>
          <p:cNvPr id="9" name="TextBox 8">
            <a:extLst>
              <a:ext uri="{FF2B5EF4-FFF2-40B4-BE49-F238E27FC236}">
                <a16:creationId xmlns:a16="http://schemas.microsoft.com/office/drawing/2014/main" id="{5ADE88A4-0A7B-462E-A2C2-03914070B0D8}"/>
              </a:ext>
            </a:extLst>
          </p:cNvPr>
          <p:cNvSpPr txBox="1"/>
          <p:nvPr/>
        </p:nvSpPr>
        <p:spPr>
          <a:xfrm>
            <a:off x="977900" y="4931894"/>
            <a:ext cx="4978400" cy="830997"/>
          </a:xfrm>
          <a:prstGeom prst="rect">
            <a:avLst/>
          </a:prstGeom>
          <a:noFill/>
        </p:spPr>
        <p:txBody>
          <a:bodyPr wrap="square" rtlCol="0">
            <a:spAutoFit/>
          </a:bodyPr>
          <a:lstStyle/>
          <a:p>
            <a:r>
              <a:rPr lang="en-US" sz="2400" dirty="0"/>
              <a:t>We need a grain size of between 10 and 100 micrometer</a:t>
            </a:r>
          </a:p>
        </p:txBody>
      </p:sp>
      <p:sp>
        <p:nvSpPr>
          <p:cNvPr id="12" name="Rectangle 11">
            <a:extLst>
              <a:ext uri="{FF2B5EF4-FFF2-40B4-BE49-F238E27FC236}">
                <a16:creationId xmlns:a16="http://schemas.microsoft.com/office/drawing/2014/main" id="{4CAC26C9-30E8-4130-A1D7-F13F00692250}"/>
              </a:ext>
            </a:extLst>
          </p:cNvPr>
          <p:cNvSpPr/>
          <p:nvPr/>
        </p:nvSpPr>
        <p:spPr>
          <a:xfrm>
            <a:off x="0" y="6449090"/>
            <a:ext cx="12192000" cy="408909"/>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86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08D118-37E8-42E5-ADA1-0AC720868D3E}"/>
              </a:ext>
            </a:extLst>
          </p:cNvPr>
          <p:cNvSpPr/>
          <p:nvPr/>
        </p:nvSpPr>
        <p:spPr>
          <a:xfrm>
            <a:off x="0" y="-12700"/>
            <a:ext cx="12192000" cy="1553497"/>
          </a:xfrm>
          <a:prstGeom prst="rect">
            <a:avLst/>
          </a:prstGeom>
          <a:solidFill>
            <a:srgbClr val="CAC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3BCC49-C0DC-4329-9731-310CEC8A58DA}"/>
              </a:ext>
            </a:extLst>
          </p:cNvPr>
          <p:cNvSpPr>
            <a:spLocks noGrp="1"/>
          </p:cNvSpPr>
          <p:nvPr>
            <p:ph type="title"/>
          </p:nvPr>
        </p:nvSpPr>
        <p:spPr/>
        <p:txBody>
          <a:bodyPr>
            <a:normAutofit/>
          </a:bodyPr>
          <a:lstStyle/>
          <a:p>
            <a:r>
              <a:rPr lang="en-US" sz="4000" dirty="0">
                <a:solidFill>
                  <a:schemeClr val="bg1"/>
                </a:solidFill>
              </a:rPr>
              <a:t>Model results – Olivine dissolution in an acidified ocean</a:t>
            </a:r>
          </a:p>
        </p:txBody>
      </p:sp>
      <p:sp>
        <p:nvSpPr>
          <p:cNvPr id="3" name="Content Placeholder 2">
            <a:extLst>
              <a:ext uri="{FF2B5EF4-FFF2-40B4-BE49-F238E27FC236}">
                <a16:creationId xmlns:a16="http://schemas.microsoft.com/office/drawing/2014/main" id="{6FC5B4D6-A33A-4B36-AC8C-AD218DBE6783}"/>
              </a:ext>
            </a:extLst>
          </p:cNvPr>
          <p:cNvSpPr>
            <a:spLocks noGrp="1"/>
          </p:cNvSpPr>
          <p:nvPr>
            <p:ph idx="1"/>
          </p:nvPr>
        </p:nvSpPr>
        <p:spPr>
          <a:xfrm>
            <a:off x="838200" y="1825625"/>
            <a:ext cx="5257800" cy="4351338"/>
          </a:xfrm>
        </p:spPr>
        <p:txBody>
          <a:bodyPr/>
          <a:lstStyle/>
          <a:p>
            <a:r>
              <a:rPr lang="en-US" dirty="0"/>
              <a:t>The acidification of our oceans has minor effect </a:t>
            </a:r>
          </a:p>
        </p:txBody>
      </p:sp>
      <p:pic>
        <p:nvPicPr>
          <p:cNvPr id="7" name="Picture 6">
            <a:extLst>
              <a:ext uri="{FF2B5EF4-FFF2-40B4-BE49-F238E27FC236}">
                <a16:creationId xmlns:a16="http://schemas.microsoft.com/office/drawing/2014/main" id="{E3E2B24B-6630-4EA4-ACC9-9C46128B69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43601" y="1690688"/>
            <a:ext cx="5410199" cy="3937266"/>
          </a:xfrm>
          <a:prstGeom prst="rect">
            <a:avLst/>
          </a:prstGeom>
        </p:spPr>
      </p:pic>
      <p:sp>
        <p:nvSpPr>
          <p:cNvPr id="6" name="Rectangle 5">
            <a:extLst>
              <a:ext uri="{FF2B5EF4-FFF2-40B4-BE49-F238E27FC236}">
                <a16:creationId xmlns:a16="http://schemas.microsoft.com/office/drawing/2014/main" id="{41337B54-1248-475A-9CCE-B636771F4FDF}"/>
              </a:ext>
            </a:extLst>
          </p:cNvPr>
          <p:cNvSpPr/>
          <p:nvPr/>
        </p:nvSpPr>
        <p:spPr>
          <a:xfrm>
            <a:off x="0" y="6449090"/>
            <a:ext cx="12192000" cy="408909"/>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613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2560533-3B08-4E3C-ACCE-BC62F0990193}"/>
              </a:ext>
            </a:extLst>
          </p:cNvPr>
          <p:cNvSpPr/>
          <p:nvPr/>
        </p:nvSpPr>
        <p:spPr>
          <a:xfrm>
            <a:off x="0" y="0"/>
            <a:ext cx="12192000" cy="1553497"/>
          </a:xfrm>
          <a:prstGeom prst="rect">
            <a:avLst/>
          </a:prstGeom>
          <a:solidFill>
            <a:srgbClr val="CAC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3BCC49-C0DC-4329-9731-310CEC8A58DA}"/>
              </a:ext>
            </a:extLst>
          </p:cNvPr>
          <p:cNvSpPr>
            <a:spLocks noGrp="1"/>
          </p:cNvSpPr>
          <p:nvPr>
            <p:ph type="title"/>
          </p:nvPr>
        </p:nvSpPr>
        <p:spPr/>
        <p:txBody>
          <a:bodyPr/>
          <a:lstStyle/>
          <a:p>
            <a:r>
              <a:rPr lang="en-US" dirty="0">
                <a:solidFill>
                  <a:schemeClr val="bg1"/>
                </a:solidFill>
              </a:rPr>
              <a:t>Model results – Deploy in Ostend or Hawaii?</a:t>
            </a:r>
          </a:p>
        </p:txBody>
      </p:sp>
      <p:sp>
        <p:nvSpPr>
          <p:cNvPr id="3" name="Content Placeholder 2">
            <a:extLst>
              <a:ext uri="{FF2B5EF4-FFF2-40B4-BE49-F238E27FC236}">
                <a16:creationId xmlns:a16="http://schemas.microsoft.com/office/drawing/2014/main" id="{6FC5B4D6-A33A-4B36-AC8C-AD218DBE6783}"/>
              </a:ext>
            </a:extLst>
          </p:cNvPr>
          <p:cNvSpPr>
            <a:spLocks noGrp="1"/>
          </p:cNvSpPr>
          <p:nvPr>
            <p:ph idx="1"/>
          </p:nvPr>
        </p:nvSpPr>
        <p:spPr>
          <a:xfrm>
            <a:off x="838200" y="1825625"/>
            <a:ext cx="5257800" cy="4351338"/>
          </a:xfrm>
        </p:spPr>
        <p:txBody>
          <a:bodyPr/>
          <a:lstStyle/>
          <a:p>
            <a:r>
              <a:rPr lang="en-US" dirty="0"/>
              <a:t>Temperature has large effect as expected</a:t>
            </a:r>
          </a:p>
        </p:txBody>
      </p:sp>
      <p:pic>
        <p:nvPicPr>
          <p:cNvPr id="7" name="Picture 6">
            <a:extLst>
              <a:ext uri="{FF2B5EF4-FFF2-40B4-BE49-F238E27FC236}">
                <a16:creationId xmlns:a16="http://schemas.microsoft.com/office/drawing/2014/main" id="{E3E2B24B-6630-4EA4-ACC9-9C46128B69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43600" y="1825625"/>
            <a:ext cx="5410200" cy="3704521"/>
          </a:xfrm>
          <a:prstGeom prst="rect">
            <a:avLst/>
          </a:prstGeom>
        </p:spPr>
      </p:pic>
      <p:sp>
        <p:nvSpPr>
          <p:cNvPr id="6" name="Rectangle 5">
            <a:extLst>
              <a:ext uri="{FF2B5EF4-FFF2-40B4-BE49-F238E27FC236}">
                <a16:creationId xmlns:a16="http://schemas.microsoft.com/office/drawing/2014/main" id="{0973117C-2988-4BF1-ADA7-F8B92572110B}"/>
              </a:ext>
            </a:extLst>
          </p:cNvPr>
          <p:cNvSpPr/>
          <p:nvPr/>
        </p:nvSpPr>
        <p:spPr>
          <a:xfrm>
            <a:off x="0" y="6449090"/>
            <a:ext cx="12192000" cy="408909"/>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287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93A2AD-6211-42F4-9B59-2F165EA5C88C}"/>
              </a:ext>
            </a:extLst>
          </p:cNvPr>
          <p:cNvSpPr/>
          <p:nvPr/>
        </p:nvSpPr>
        <p:spPr>
          <a:xfrm>
            <a:off x="0" y="0"/>
            <a:ext cx="12192000" cy="1553497"/>
          </a:xfrm>
          <a:prstGeom prst="rect">
            <a:avLst/>
          </a:prstGeom>
          <a:solidFill>
            <a:srgbClr val="CAC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5DC74B-4C2D-49EB-B578-243EF3E7B7FE}"/>
              </a:ext>
            </a:extLst>
          </p:cNvPr>
          <p:cNvSpPr>
            <a:spLocks noGrp="1"/>
          </p:cNvSpPr>
          <p:nvPr>
            <p:ph type="title"/>
          </p:nvPr>
        </p:nvSpPr>
        <p:spPr/>
        <p:txBody>
          <a:bodyPr/>
          <a:lstStyle/>
          <a:p>
            <a:r>
              <a:rPr lang="en-US" dirty="0">
                <a:solidFill>
                  <a:schemeClr val="bg1"/>
                </a:solidFill>
              </a:rPr>
              <a:t>No model is perfect</a:t>
            </a:r>
          </a:p>
        </p:txBody>
      </p:sp>
      <p:sp>
        <p:nvSpPr>
          <p:cNvPr id="3" name="Text Placeholder 2">
            <a:extLst>
              <a:ext uri="{FF2B5EF4-FFF2-40B4-BE49-F238E27FC236}">
                <a16:creationId xmlns:a16="http://schemas.microsoft.com/office/drawing/2014/main" id="{EFBEDB15-9B53-4D80-A8AE-3AEE36086C06}"/>
              </a:ext>
            </a:extLst>
          </p:cNvPr>
          <p:cNvSpPr>
            <a:spLocks noGrp="1"/>
          </p:cNvSpPr>
          <p:nvPr>
            <p:ph type="body" idx="1"/>
          </p:nvPr>
        </p:nvSpPr>
        <p:spPr/>
        <p:txBody>
          <a:bodyPr/>
          <a:lstStyle/>
          <a:p>
            <a:r>
              <a:rPr lang="en-US" dirty="0"/>
              <a:t>Dissolution rates might be faster…</a:t>
            </a:r>
          </a:p>
        </p:txBody>
      </p:sp>
      <p:sp>
        <p:nvSpPr>
          <p:cNvPr id="4" name="Content Placeholder 3">
            <a:extLst>
              <a:ext uri="{FF2B5EF4-FFF2-40B4-BE49-F238E27FC236}">
                <a16:creationId xmlns:a16="http://schemas.microsoft.com/office/drawing/2014/main" id="{BD51A5BE-A780-4F79-9247-99F81692490C}"/>
              </a:ext>
            </a:extLst>
          </p:cNvPr>
          <p:cNvSpPr>
            <a:spLocks noGrp="1"/>
          </p:cNvSpPr>
          <p:nvPr>
            <p:ph sz="half" idx="2"/>
          </p:nvPr>
        </p:nvSpPr>
        <p:spPr/>
        <p:txBody>
          <a:bodyPr/>
          <a:lstStyle/>
          <a:p>
            <a:r>
              <a:rPr lang="en-US" dirty="0"/>
              <a:t>Grain is not perfect sphere</a:t>
            </a:r>
          </a:p>
          <a:p>
            <a:r>
              <a:rPr lang="en-US" dirty="0"/>
              <a:t>Environmental factors:</a:t>
            </a:r>
          </a:p>
          <a:p>
            <a:pPr lvl="1"/>
            <a:r>
              <a:rPr lang="en-US" dirty="0"/>
              <a:t>Biota</a:t>
            </a:r>
          </a:p>
          <a:p>
            <a:pPr lvl="1"/>
            <a:r>
              <a:rPr lang="en-US" dirty="0"/>
              <a:t>Wave action</a:t>
            </a:r>
          </a:p>
          <a:p>
            <a:pPr lvl="1"/>
            <a:r>
              <a:rPr lang="en-US" dirty="0"/>
              <a:t>…</a:t>
            </a:r>
          </a:p>
        </p:txBody>
      </p:sp>
      <p:sp>
        <p:nvSpPr>
          <p:cNvPr id="5" name="Text Placeholder 4">
            <a:extLst>
              <a:ext uri="{FF2B5EF4-FFF2-40B4-BE49-F238E27FC236}">
                <a16:creationId xmlns:a16="http://schemas.microsoft.com/office/drawing/2014/main" id="{96DC6488-FF60-4F4A-A322-29BB0539AA00}"/>
              </a:ext>
            </a:extLst>
          </p:cNvPr>
          <p:cNvSpPr>
            <a:spLocks noGrp="1"/>
          </p:cNvSpPr>
          <p:nvPr>
            <p:ph type="body" sz="quarter" idx="3"/>
          </p:nvPr>
        </p:nvSpPr>
        <p:spPr/>
        <p:txBody>
          <a:bodyPr/>
          <a:lstStyle/>
          <a:p>
            <a:r>
              <a:rPr lang="en-US" dirty="0"/>
              <a:t>Or might be slower…</a:t>
            </a:r>
          </a:p>
        </p:txBody>
      </p:sp>
      <p:sp>
        <p:nvSpPr>
          <p:cNvPr id="6" name="Content Placeholder 5">
            <a:extLst>
              <a:ext uri="{FF2B5EF4-FFF2-40B4-BE49-F238E27FC236}">
                <a16:creationId xmlns:a16="http://schemas.microsoft.com/office/drawing/2014/main" id="{1050B90B-A603-4A90-954B-B64CAC0F8C3E}"/>
              </a:ext>
            </a:extLst>
          </p:cNvPr>
          <p:cNvSpPr>
            <a:spLocks noGrp="1"/>
          </p:cNvSpPr>
          <p:nvPr>
            <p:ph sz="quarter" idx="4"/>
          </p:nvPr>
        </p:nvSpPr>
        <p:spPr/>
        <p:txBody>
          <a:bodyPr/>
          <a:lstStyle/>
          <a:p>
            <a:r>
              <a:rPr lang="en-US" dirty="0"/>
              <a:t>Secondary reactions</a:t>
            </a:r>
          </a:p>
          <a:p>
            <a:r>
              <a:rPr lang="en-US" dirty="0"/>
              <a:t>Saturation effects</a:t>
            </a:r>
          </a:p>
          <a:p>
            <a:r>
              <a:rPr lang="en-US" dirty="0"/>
              <a:t>Environmental factors:</a:t>
            </a:r>
          </a:p>
          <a:p>
            <a:pPr lvl="1"/>
            <a:r>
              <a:rPr lang="en-US" dirty="0"/>
              <a:t>Biota</a:t>
            </a:r>
          </a:p>
          <a:p>
            <a:pPr lvl="1"/>
            <a:r>
              <a:rPr lang="en-US" dirty="0"/>
              <a:t>…</a:t>
            </a:r>
          </a:p>
        </p:txBody>
      </p:sp>
      <p:sp>
        <p:nvSpPr>
          <p:cNvPr id="9" name="Rectangle 8">
            <a:extLst>
              <a:ext uri="{FF2B5EF4-FFF2-40B4-BE49-F238E27FC236}">
                <a16:creationId xmlns:a16="http://schemas.microsoft.com/office/drawing/2014/main" id="{1F24EFF6-8EB3-420E-A7E9-1AD03B7254B0}"/>
              </a:ext>
            </a:extLst>
          </p:cNvPr>
          <p:cNvSpPr/>
          <p:nvPr/>
        </p:nvSpPr>
        <p:spPr>
          <a:xfrm>
            <a:off x="0" y="6449090"/>
            <a:ext cx="12192000" cy="408909"/>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8503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2560533-3B08-4E3C-ACCE-BC62F0990193}"/>
              </a:ext>
            </a:extLst>
          </p:cNvPr>
          <p:cNvSpPr/>
          <p:nvPr/>
        </p:nvSpPr>
        <p:spPr>
          <a:xfrm>
            <a:off x="0" y="0"/>
            <a:ext cx="12192000" cy="1553497"/>
          </a:xfrm>
          <a:prstGeom prst="rect">
            <a:avLst/>
          </a:prstGeom>
          <a:solidFill>
            <a:srgbClr val="CAC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3BCC49-C0DC-4329-9731-310CEC8A58DA}"/>
              </a:ext>
            </a:extLst>
          </p:cNvPr>
          <p:cNvSpPr>
            <a:spLocks noGrp="1"/>
          </p:cNvSpPr>
          <p:nvPr>
            <p:ph type="title"/>
          </p:nvPr>
        </p:nvSpPr>
        <p:spPr/>
        <p:txBody>
          <a:bodyPr/>
          <a:lstStyle/>
          <a:p>
            <a:r>
              <a:rPr lang="en-US" dirty="0">
                <a:solidFill>
                  <a:schemeClr val="bg1"/>
                </a:solidFill>
              </a:rPr>
              <a:t>Summary</a:t>
            </a:r>
          </a:p>
        </p:txBody>
      </p:sp>
      <p:sp>
        <p:nvSpPr>
          <p:cNvPr id="3" name="Content Placeholder 2">
            <a:extLst>
              <a:ext uri="{FF2B5EF4-FFF2-40B4-BE49-F238E27FC236}">
                <a16:creationId xmlns:a16="http://schemas.microsoft.com/office/drawing/2014/main" id="{6FC5B4D6-A33A-4B36-AC8C-AD218DBE6783}"/>
              </a:ext>
            </a:extLst>
          </p:cNvPr>
          <p:cNvSpPr>
            <a:spLocks noGrp="1"/>
          </p:cNvSpPr>
          <p:nvPr>
            <p:ph idx="1"/>
          </p:nvPr>
        </p:nvSpPr>
        <p:spPr>
          <a:xfrm>
            <a:off x="838200" y="1825625"/>
            <a:ext cx="10515600" cy="4351338"/>
          </a:xfrm>
        </p:spPr>
        <p:txBody>
          <a:bodyPr/>
          <a:lstStyle/>
          <a:p>
            <a:r>
              <a:rPr lang="en-US" dirty="0"/>
              <a:t>Ocean acidification has minor effect</a:t>
            </a:r>
          </a:p>
          <a:p>
            <a:r>
              <a:rPr lang="en-US" dirty="0"/>
              <a:t>Hawaii is the best place for deployment, but what about transport?</a:t>
            </a:r>
          </a:p>
          <a:p>
            <a:r>
              <a:rPr lang="en-US" dirty="0"/>
              <a:t>The smaller the grain size the better, but trade-offs…</a:t>
            </a:r>
          </a:p>
          <a:p>
            <a:r>
              <a:rPr lang="en-US" dirty="0"/>
              <a:t>Big uncertainties regarding true in situ dissolution rates remain!</a:t>
            </a:r>
          </a:p>
          <a:p>
            <a:endParaRPr lang="en-US" dirty="0"/>
          </a:p>
        </p:txBody>
      </p:sp>
      <p:sp>
        <p:nvSpPr>
          <p:cNvPr id="6" name="Rectangle 5">
            <a:extLst>
              <a:ext uri="{FF2B5EF4-FFF2-40B4-BE49-F238E27FC236}">
                <a16:creationId xmlns:a16="http://schemas.microsoft.com/office/drawing/2014/main" id="{0973117C-2988-4BF1-ADA7-F8B92572110B}"/>
              </a:ext>
            </a:extLst>
          </p:cNvPr>
          <p:cNvSpPr/>
          <p:nvPr/>
        </p:nvSpPr>
        <p:spPr>
          <a:xfrm>
            <a:off x="0" y="6449090"/>
            <a:ext cx="12192000" cy="408909"/>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7780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2929FE1-AFA0-44CB-8C62-51235631B3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71" b="14459"/>
          <a:stretch/>
        </p:blipFill>
        <p:spPr bwMode="auto">
          <a:xfrm>
            <a:off x="20" y="975"/>
            <a:ext cx="12191980" cy="6858000"/>
          </a:xfrm>
          <a:prstGeom prst="rect">
            <a:avLst/>
          </a:prstGeom>
          <a:solidFill>
            <a:schemeClr val="tx2">
              <a:lumMod val="60000"/>
              <a:lumOff val="40000"/>
            </a:schemeClr>
          </a:solidFill>
        </p:spPr>
      </p:pic>
      <p:sp>
        <p:nvSpPr>
          <p:cNvPr id="2" name="Rectangle 1">
            <a:extLst>
              <a:ext uri="{FF2B5EF4-FFF2-40B4-BE49-F238E27FC236}">
                <a16:creationId xmlns:a16="http://schemas.microsoft.com/office/drawing/2014/main" id="{7DE4F309-2F2D-49CE-9178-F2ED70E98DA4}"/>
              </a:ext>
            </a:extLst>
          </p:cNvPr>
          <p:cNvSpPr/>
          <p:nvPr/>
        </p:nvSpPr>
        <p:spPr>
          <a:xfrm>
            <a:off x="0" y="0"/>
            <a:ext cx="12192000" cy="6858000"/>
          </a:xfrm>
          <a:prstGeom prst="rect">
            <a:avLst/>
          </a:prstGeom>
          <a:gradFill>
            <a:gsLst>
              <a:gs pos="16000">
                <a:schemeClr val="tx1">
                  <a:lumMod val="95000"/>
                  <a:lumOff val="5000"/>
                  <a:alpha val="33000"/>
                </a:schemeClr>
              </a:gs>
              <a:gs pos="64000">
                <a:schemeClr val="accent3">
                  <a:lumMod val="60000"/>
                  <a:lumOff val="40000"/>
                  <a:alpha val="1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2DE119F-E2E7-4224-B6BA-F6FAC2A70E68}"/>
              </a:ext>
            </a:extLst>
          </p:cNvPr>
          <p:cNvSpPr>
            <a:spLocks noGrp="1"/>
          </p:cNvSpPr>
          <p:nvPr>
            <p:ph type="title"/>
          </p:nvPr>
        </p:nvSpPr>
        <p:spPr>
          <a:xfrm>
            <a:off x="854277" y="1475234"/>
            <a:ext cx="3214307" cy="2901694"/>
          </a:xfrm>
        </p:spPr>
        <p:txBody>
          <a:bodyPr vert="horz" lIns="91440" tIns="45720" rIns="91440" bIns="45720" rtlCol="0" anchor="b">
            <a:normAutofit/>
          </a:bodyPr>
          <a:lstStyle/>
          <a:p>
            <a:r>
              <a:rPr lang="en-US" sz="4400">
                <a:solidFill>
                  <a:schemeClr val="bg1"/>
                </a:solidFill>
              </a:rPr>
              <a:t>Thank you for listening!</a:t>
            </a:r>
          </a:p>
        </p:txBody>
      </p:sp>
    </p:spTree>
    <p:extLst>
      <p:ext uri="{BB962C8B-B14F-4D97-AF65-F5344CB8AC3E}">
        <p14:creationId xmlns:p14="http://schemas.microsoft.com/office/powerpoint/2010/main" val="2789169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4800AB-5DA0-4425-9651-9971F43F9940}"/>
              </a:ext>
            </a:extLst>
          </p:cNvPr>
          <p:cNvSpPr/>
          <p:nvPr/>
        </p:nvSpPr>
        <p:spPr>
          <a:xfrm>
            <a:off x="0" y="0"/>
            <a:ext cx="12192000" cy="1553497"/>
          </a:xfrm>
          <a:prstGeom prst="rect">
            <a:avLst/>
          </a:prstGeom>
          <a:solidFill>
            <a:srgbClr val="CAC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97B6A9-A929-4F5E-831F-2794F8339971}"/>
              </a:ext>
            </a:extLst>
          </p:cNvPr>
          <p:cNvSpPr>
            <a:spLocks noGrp="1"/>
          </p:cNvSpPr>
          <p:nvPr>
            <p:ph type="title"/>
          </p:nvPr>
        </p:nvSpPr>
        <p:spPr/>
        <p:txBody>
          <a:bodyPr/>
          <a:lstStyle/>
          <a:p>
            <a:r>
              <a:rPr lang="en-US" dirty="0">
                <a:solidFill>
                  <a:schemeClr val="bg1"/>
                </a:solidFill>
              </a:rPr>
              <a:t>Positioning</a:t>
            </a:r>
          </a:p>
        </p:txBody>
      </p:sp>
      <p:sp>
        <p:nvSpPr>
          <p:cNvPr id="3" name="Content Placeholder 2">
            <a:extLst>
              <a:ext uri="{FF2B5EF4-FFF2-40B4-BE49-F238E27FC236}">
                <a16:creationId xmlns:a16="http://schemas.microsoft.com/office/drawing/2014/main" id="{6A2D0018-6B5E-41FF-892F-09F26D48B699}"/>
              </a:ext>
            </a:extLst>
          </p:cNvPr>
          <p:cNvSpPr>
            <a:spLocks noGrp="1"/>
          </p:cNvSpPr>
          <p:nvPr>
            <p:ph idx="1"/>
          </p:nvPr>
        </p:nvSpPr>
        <p:spPr>
          <a:xfrm>
            <a:off x="838200" y="1690688"/>
            <a:ext cx="5257800" cy="4351338"/>
          </a:xfrm>
        </p:spPr>
        <p:txBody>
          <a:bodyPr>
            <a:normAutofit/>
          </a:bodyPr>
          <a:lstStyle/>
          <a:p>
            <a:pPr>
              <a:lnSpc>
                <a:spcPct val="150000"/>
              </a:lnSpc>
            </a:pPr>
            <a:r>
              <a:rPr lang="en-US" dirty="0"/>
              <a:t>Meeting Paris climate goals </a:t>
            </a:r>
            <a:br>
              <a:rPr lang="en-US" dirty="0"/>
            </a:br>
            <a:r>
              <a:rPr lang="en-US" dirty="0"/>
              <a:t>(1.5 – 2 °C  warming) implies:</a:t>
            </a:r>
          </a:p>
          <a:p>
            <a:pPr lvl="1">
              <a:lnSpc>
                <a:spcPct val="150000"/>
              </a:lnSpc>
            </a:pPr>
            <a:r>
              <a:rPr lang="en-US" sz="2000" dirty="0"/>
              <a:t>Reducing emissions i.e. “Mitigation”</a:t>
            </a:r>
          </a:p>
          <a:p>
            <a:pPr lvl="1">
              <a:lnSpc>
                <a:spcPct val="150000"/>
              </a:lnSpc>
            </a:pPr>
            <a:r>
              <a:rPr lang="en-US" sz="2000" b="1" dirty="0"/>
              <a:t>Active removal</a:t>
            </a:r>
          </a:p>
          <a:p>
            <a:pPr lvl="1"/>
            <a:endParaRPr lang="en-US" sz="1600" dirty="0"/>
          </a:p>
        </p:txBody>
      </p:sp>
      <p:pic>
        <p:nvPicPr>
          <p:cNvPr id="5" name="Picture 4">
            <a:extLst>
              <a:ext uri="{FF2B5EF4-FFF2-40B4-BE49-F238E27FC236}">
                <a16:creationId xmlns:a16="http://schemas.microsoft.com/office/drawing/2014/main" id="{53BD8FE2-85CD-4824-A053-55DD20AF0B2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90688"/>
            <a:ext cx="5519301" cy="4075176"/>
          </a:xfrm>
          <a:prstGeom prst="rect">
            <a:avLst/>
          </a:prstGeom>
          <a:noFill/>
          <a:ln>
            <a:noFill/>
          </a:ln>
        </p:spPr>
      </p:pic>
      <p:cxnSp>
        <p:nvCxnSpPr>
          <p:cNvPr id="7" name="Straight Arrow Connector 6">
            <a:extLst>
              <a:ext uri="{FF2B5EF4-FFF2-40B4-BE49-F238E27FC236}">
                <a16:creationId xmlns:a16="http://schemas.microsoft.com/office/drawing/2014/main" id="{02858C81-1109-4821-AFE2-65AFCC20EC65}"/>
              </a:ext>
            </a:extLst>
          </p:cNvPr>
          <p:cNvCxnSpPr>
            <a:cxnSpLocks/>
          </p:cNvCxnSpPr>
          <p:nvPr/>
        </p:nvCxnSpPr>
        <p:spPr>
          <a:xfrm flipV="1">
            <a:off x="5430416" y="3107094"/>
            <a:ext cx="5116286" cy="1866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71E8564-C2F2-4D9D-9FFB-C3392E0B2C12}"/>
              </a:ext>
            </a:extLst>
          </p:cNvPr>
          <p:cNvCxnSpPr>
            <a:cxnSpLocks/>
          </p:cNvCxnSpPr>
          <p:nvPr/>
        </p:nvCxnSpPr>
        <p:spPr>
          <a:xfrm>
            <a:off x="3341260" y="3861692"/>
            <a:ext cx="7554439" cy="9155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Arrow: Down 15">
            <a:extLst>
              <a:ext uri="{FF2B5EF4-FFF2-40B4-BE49-F238E27FC236}">
                <a16:creationId xmlns:a16="http://schemas.microsoft.com/office/drawing/2014/main" id="{4E4F4FFB-1A44-40D9-A63F-671EBE61AC2D}"/>
              </a:ext>
            </a:extLst>
          </p:cNvPr>
          <p:cNvSpPr/>
          <p:nvPr/>
        </p:nvSpPr>
        <p:spPr>
          <a:xfrm>
            <a:off x="2139231" y="4060663"/>
            <a:ext cx="354956" cy="71661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559BCD3-73E0-4553-AFDC-922A3F2DE6EA}"/>
              </a:ext>
            </a:extLst>
          </p:cNvPr>
          <p:cNvSpPr txBox="1"/>
          <p:nvPr/>
        </p:nvSpPr>
        <p:spPr>
          <a:xfrm>
            <a:off x="938431" y="4842944"/>
            <a:ext cx="4808570" cy="715089"/>
          </a:xfrm>
          <a:prstGeom prst="roundRect">
            <a:avLst/>
          </a:prstGeom>
          <a:solidFill>
            <a:srgbClr val="CAC762"/>
          </a:solidFill>
          <a:ln cmpd="thickThin">
            <a:solidFill>
              <a:srgbClr val="CAC762"/>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bg1"/>
                </a:solidFill>
              </a:rPr>
              <a:t>Via employment of Negative emission technologies (NETs)</a:t>
            </a:r>
          </a:p>
        </p:txBody>
      </p:sp>
      <p:sp>
        <p:nvSpPr>
          <p:cNvPr id="14" name="Rectangle 13">
            <a:extLst>
              <a:ext uri="{FF2B5EF4-FFF2-40B4-BE49-F238E27FC236}">
                <a16:creationId xmlns:a16="http://schemas.microsoft.com/office/drawing/2014/main" id="{06662FF9-BC58-40E0-AFF9-3DE7675A1F5B}"/>
              </a:ext>
            </a:extLst>
          </p:cNvPr>
          <p:cNvSpPr/>
          <p:nvPr/>
        </p:nvSpPr>
        <p:spPr>
          <a:xfrm>
            <a:off x="0" y="6449090"/>
            <a:ext cx="12192000" cy="408909"/>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lumMod val="75000"/>
                  <a:lumOff val="25000"/>
                </a:schemeClr>
              </a:solidFill>
            </a:endParaRPr>
          </a:p>
        </p:txBody>
      </p:sp>
    </p:spTree>
    <p:extLst>
      <p:ext uri="{BB962C8B-B14F-4D97-AF65-F5344CB8AC3E}">
        <p14:creationId xmlns:p14="http://schemas.microsoft.com/office/powerpoint/2010/main" val="239791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D30FC3-C12D-413F-832A-4B137FE881C0}"/>
              </a:ext>
            </a:extLst>
          </p:cNvPr>
          <p:cNvSpPr/>
          <p:nvPr/>
        </p:nvSpPr>
        <p:spPr>
          <a:xfrm>
            <a:off x="0" y="0"/>
            <a:ext cx="12192000" cy="1553497"/>
          </a:xfrm>
          <a:prstGeom prst="rect">
            <a:avLst/>
          </a:prstGeom>
          <a:solidFill>
            <a:srgbClr val="CAC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474F27-E1B1-4098-99FF-A6B9461C3CBB}"/>
              </a:ext>
            </a:extLst>
          </p:cNvPr>
          <p:cNvSpPr>
            <a:spLocks noGrp="1"/>
          </p:cNvSpPr>
          <p:nvPr>
            <p:ph type="title"/>
          </p:nvPr>
        </p:nvSpPr>
        <p:spPr/>
        <p:txBody>
          <a:bodyPr>
            <a:normAutofit/>
          </a:bodyPr>
          <a:lstStyle/>
          <a:p>
            <a:r>
              <a:rPr lang="en-US" sz="4200" dirty="0">
                <a:solidFill>
                  <a:schemeClr val="bg1"/>
                </a:solidFill>
              </a:rPr>
              <a:t>Enhanced Silicate weathering in coastal systems as a NET</a:t>
            </a:r>
          </a:p>
        </p:txBody>
      </p:sp>
      <p:sp>
        <p:nvSpPr>
          <p:cNvPr id="3" name="Content Placeholder 2">
            <a:extLst>
              <a:ext uri="{FF2B5EF4-FFF2-40B4-BE49-F238E27FC236}">
                <a16:creationId xmlns:a16="http://schemas.microsoft.com/office/drawing/2014/main" id="{37348042-CC25-49D0-A327-19A7DDED1046}"/>
              </a:ext>
            </a:extLst>
          </p:cNvPr>
          <p:cNvSpPr>
            <a:spLocks noGrp="1"/>
          </p:cNvSpPr>
          <p:nvPr>
            <p:ph idx="1"/>
          </p:nvPr>
        </p:nvSpPr>
        <p:spPr>
          <a:xfrm>
            <a:off x="838200" y="1825625"/>
            <a:ext cx="5257800" cy="4351338"/>
          </a:xfrm>
        </p:spPr>
        <p:txBody>
          <a:bodyPr/>
          <a:lstStyle/>
          <a:p>
            <a:r>
              <a:rPr lang="en-US" dirty="0"/>
              <a:t>Weathering of silicates cause drawdown of CO</a:t>
            </a:r>
            <a:r>
              <a:rPr lang="en-US" baseline="-25000" dirty="0"/>
              <a:t>2</a:t>
            </a:r>
          </a:p>
          <a:p>
            <a:r>
              <a:rPr lang="en-US" dirty="0"/>
              <a:t>Olivine is the fastest, readily available silicate mineral</a:t>
            </a:r>
          </a:p>
          <a:p>
            <a:r>
              <a:rPr lang="en-US" dirty="0"/>
              <a:t>However weathering is a really slow process!</a:t>
            </a:r>
          </a:p>
          <a:p>
            <a:r>
              <a:rPr lang="en-US" dirty="0"/>
              <a:t>How slow?</a:t>
            </a:r>
          </a:p>
        </p:txBody>
      </p:sp>
      <p:sp>
        <p:nvSpPr>
          <p:cNvPr id="6" name="Arrow: Down 5">
            <a:extLst>
              <a:ext uri="{FF2B5EF4-FFF2-40B4-BE49-F238E27FC236}">
                <a16:creationId xmlns:a16="http://schemas.microsoft.com/office/drawing/2014/main" id="{0C2BAE45-B415-4215-9666-826C6DB00C47}"/>
              </a:ext>
            </a:extLst>
          </p:cNvPr>
          <p:cNvSpPr/>
          <p:nvPr/>
        </p:nvSpPr>
        <p:spPr>
          <a:xfrm>
            <a:off x="1939836" y="4927880"/>
            <a:ext cx="354956" cy="71661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605D958-B694-4E51-9995-1F7D6849B32B}"/>
              </a:ext>
            </a:extLst>
          </p:cNvPr>
          <p:cNvSpPr txBox="1"/>
          <p:nvPr/>
        </p:nvSpPr>
        <p:spPr>
          <a:xfrm>
            <a:off x="838200" y="5644490"/>
            <a:ext cx="5257800" cy="523220"/>
          </a:xfrm>
          <a:prstGeom prst="rect">
            <a:avLst/>
          </a:prstGeom>
          <a:noFill/>
        </p:spPr>
        <p:txBody>
          <a:bodyPr wrap="square" rtlCol="0">
            <a:spAutoFit/>
          </a:bodyPr>
          <a:lstStyle/>
          <a:p>
            <a:pPr marL="228600" indent="-228600">
              <a:buFont typeface="Arial" panose="020B0604020202020204" pitchFamily="34" charset="0"/>
              <a:buChar char="•"/>
            </a:pPr>
            <a:r>
              <a:rPr lang="en-US" sz="2800" dirty="0"/>
              <a:t>Let’s model it!</a:t>
            </a:r>
          </a:p>
        </p:txBody>
      </p:sp>
      <p:sp>
        <p:nvSpPr>
          <p:cNvPr id="9" name="Rectangle 8">
            <a:extLst>
              <a:ext uri="{FF2B5EF4-FFF2-40B4-BE49-F238E27FC236}">
                <a16:creationId xmlns:a16="http://schemas.microsoft.com/office/drawing/2014/main" id="{CFC0BD26-BACA-4DD4-B006-29B9DCDEE278}"/>
              </a:ext>
            </a:extLst>
          </p:cNvPr>
          <p:cNvSpPr/>
          <p:nvPr/>
        </p:nvSpPr>
        <p:spPr>
          <a:xfrm>
            <a:off x="0" y="6449090"/>
            <a:ext cx="12192000" cy="408909"/>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76299137-4443-4A1A-9985-09EDDE66AFF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045" t="1108" r="1139" b="1180"/>
          <a:stretch/>
        </p:blipFill>
        <p:spPr>
          <a:xfrm>
            <a:off x="5924939" y="2416628"/>
            <a:ext cx="5868955" cy="3751081"/>
          </a:xfrm>
          <a:prstGeom prst="rect">
            <a:avLst/>
          </a:prstGeom>
        </p:spPr>
      </p:pic>
    </p:spTree>
    <p:extLst>
      <p:ext uri="{BB962C8B-B14F-4D97-AF65-F5344CB8AC3E}">
        <p14:creationId xmlns:p14="http://schemas.microsoft.com/office/powerpoint/2010/main" val="74498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0539D3B-82AB-4915-9696-CE725E65D7B2}"/>
              </a:ext>
            </a:extLst>
          </p:cNvPr>
          <p:cNvSpPr/>
          <p:nvPr/>
        </p:nvSpPr>
        <p:spPr>
          <a:xfrm>
            <a:off x="0" y="0"/>
            <a:ext cx="12192000" cy="1553497"/>
          </a:xfrm>
          <a:prstGeom prst="rect">
            <a:avLst/>
          </a:prstGeom>
          <a:solidFill>
            <a:srgbClr val="CAC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8A7DD-59F9-4D27-821D-853DEA622BCB}"/>
              </a:ext>
            </a:extLst>
          </p:cNvPr>
          <p:cNvSpPr>
            <a:spLocks noGrp="1"/>
          </p:cNvSpPr>
          <p:nvPr>
            <p:ph type="title"/>
          </p:nvPr>
        </p:nvSpPr>
        <p:spPr/>
        <p:txBody>
          <a:bodyPr/>
          <a:lstStyle/>
          <a:p>
            <a:r>
              <a:rPr lang="en-US" dirty="0">
                <a:solidFill>
                  <a:schemeClr val="bg1"/>
                </a:solidFill>
              </a:rPr>
              <a:t>Formal question and model </a:t>
            </a:r>
          </a:p>
        </p:txBody>
      </p:sp>
      <p:sp>
        <p:nvSpPr>
          <p:cNvPr id="3" name="Content Placeholder 2">
            <a:extLst>
              <a:ext uri="{FF2B5EF4-FFF2-40B4-BE49-F238E27FC236}">
                <a16:creationId xmlns:a16="http://schemas.microsoft.com/office/drawing/2014/main" id="{72C664DB-539D-4E2C-AB8B-079FD32EEF9D}"/>
              </a:ext>
            </a:extLst>
          </p:cNvPr>
          <p:cNvSpPr>
            <a:spLocks noGrp="1"/>
          </p:cNvSpPr>
          <p:nvPr>
            <p:ph idx="1"/>
          </p:nvPr>
        </p:nvSpPr>
        <p:spPr>
          <a:xfrm>
            <a:off x="838200" y="1825625"/>
            <a:ext cx="10515600" cy="4252446"/>
          </a:xfrm>
        </p:spPr>
        <p:txBody>
          <a:bodyPr>
            <a:normAutofit/>
          </a:bodyPr>
          <a:lstStyle/>
          <a:p>
            <a:pPr algn="just"/>
            <a:r>
              <a:rPr lang="en-US" dirty="0"/>
              <a:t>How long does it take for e.g. 10 grams of olivine to dissolve fully?</a:t>
            </a:r>
          </a:p>
          <a:p>
            <a:pPr algn="just"/>
            <a:r>
              <a:rPr lang="en-US" dirty="0"/>
              <a:t>One reaction/equation</a:t>
            </a:r>
          </a:p>
          <a:p>
            <a:pPr algn="just"/>
            <a:r>
              <a:rPr lang="en-US" dirty="0"/>
              <a:t>Many parameters at play…</a:t>
            </a:r>
          </a:p>
          <a:p>
            <a:pPr marL="0" indent="0" algn="just">
              <a:buNone/>
            </a:pPr>
            <a:endParaRPr lang="en-US" dirty="0"/>
          </a:p>
          <a:p>
            <a:pPr marL="0" indent="0" algn="just">
              <a:buNone/>
            </a:pPr>
            <a:endParaRPr lang="en-US" baseline="30000" dirty="0"/>
          </a:p>
          <a:p>
            <a:pPr marL="0" indent="0" algn="just">
              <a:buNone/>
            </a:pPr>
            <a:endParaRPr lang="en-US" dirty="0"/>
          </a:p>
        </p:txBody>
      </p:sp>
      <p:sp>
        <p:nvSpPr>
          <p:cNvPr id="18" name="TextBox 17">
            <a:extLst>
              <a:ext uri="{FF2B5EF4-FFF2-40B4-BE49-F238E27FC236}">
                <a16:creationId xmlns:a16="http://schemas.microsoft.com/office/drawing/2014/main" id="{8721747B-0095-4E7C-BEE3-C5E5F13D389A}"/>
              </a:ext>
            </a:extLst>
          </p:cNvPr>
          <p:cNvSpPr txBox="1"/>
          <p:nvPr/>
        </p:nvSpPr>
        <p:spPr>
          <a:xfrm>
            <a:off x="5638800" y="2971800"/>
            <a:ext cx="914400" cy="914400"/>
          </a:xfrm>
          <a:prstGeom prst="rect">
            <a:avLst/>
          </a:prstGeom>
          <a:noFill/>
        </p:spPr>
        <p:txBody>
          <a:bodyPr wrap="square" rtlCol="0">
            <a:spAutoFit/>
          </a:bodyPr>
          <a:lstStyle/>
          <a:p>
            <a:endParaRPr lang="en-US" dirty="0"/>
          </a:p>
        </p:txBody>
      </p:sp>
      <p:sp>
        <p:nvSpPr>
          <p:cNvPr id="27" name="Rectangle 26">
            <a:extLst>
              <a:ext uri="{FF2B5EF4-FFF2-40B4-BE49-F238E27FC236}">
                <a16:creationId xmlns:a16="http://schemas.microsoft.com/office/drawing/2014/main" id="{88E4E5D2-F528-4191-A7DF-089777ECF984}"/>
              </a:ext>
            </a:extLst>
          </p:cNvPr>
          <p:cNvSpPr/>
          <p:nvPr/>
        </p:nvSpPr>
        <p:spPr>
          <a:xfrm>
            <a:off x="0" y="6449090"/>
            <a:ext cx="12192000" cy="408909"/>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29A5E976-A12B-457D-A6BC-EB097350E5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85656" y="2374116"/>
            <a:ext cx="5953169" cy="3838892"/>
          </a:xfrm>
          <a:prstGeom prst="rect">
            <a:avLst/>
          </a:prstGeom>
        </p:spPr>
      </p:pic>
    </p:spTree>
    <p:extLst>
      <p:ext uri="{BB962C8B-B14F-4D97-AF65-F5344CB8AC3E}">
        <p14:creationId xmlns:p14="http://schemas.microsoft.com/office/powerpoint/2010/main" val="377306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9BBD1B6-1DEA-4DC9-BC25-EA7B9A5234F1}"/>
              </a:ext>
            </a:extLst>
          </p:cNvPr>
          <p:cNvSpPr/>
          <p:nvPr/>
        </p:nvSpPr>
        <p:spPr>
          <a:xfrm>
            <a:off x="0" y="0"/>
            <a:ext cx="12192000" cy="1553497"/>
          </a:xfrm>
          <a:prstGeom prst="rect">
            <a:avLst/>
          </a:prstGeom>
          <a:solidFill>
            <a:srgbClr val="CAC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1A5D9C-FE94-4D02-A8E1-396067EAD4E4}"/>
              </a:ext>
            </a:extLst>
          </p:cNvPr>
          <p:cNvSpPr>
            <a:spLocks noGrp="1"/>
          </p:cNvSpPr>
          <p:nvPr>
            <p:ph type="title"/>
          </p:nvPr>
        </p:nvSpPr>
        <p:spPr/>
        <p:txBody>
          <a:bodyPr>
            <a:normAutofit/>
          </a:bodyPr>
          <a:lstStyle/>
          <a:p>
            <a:r>
              <a:rPr lang="en-US" sz="4000" dirty="0">
                <a:solidFill>
                  <a:schemeClr val="bg1"/>
                </a:solidFill>
              </a:rPr>
              <a:t>Parameters that drive olivine dissolution/weathering</a:t>
            </a:r>
          </a:p>
        </p:txBody>
      </p:sp>
      <p:sp>
        <p:nvSpPr>
          <p:cNvPr id="3" name="Content Placeholder 2">
            <a:extLst>
              <a:ext uri="{FF2B5EF4-FFF2-40B4-BE49-F238E27FC236}">
                <a16:creationId xmlns:a16="http://schemas.microsoft.com/office/drawing/2014/main" id="{9709BB17-DCB6-4BA5-AB62-BF590FFBF62A}"/>
              </a:ext>
            </a:extLst>
          </p:cNvPr>
          <p:cNvSpPr>
            <a:spLocks noGrp="1"/>
          </p:cNvSpPr>
          <p:nvPr>
            <p:ph idx="1"/>
          </p:nvPr>
        </p:nvSpPr>
        <p:spPr>
          <a:xfrm>
            <a:off x="838200" y="1825625"/>
            <a:ext cx="6540500" cy="4351338"/>
          </a:xfrm>
        </p:spPr>
        <p:txBody>
          <a:bodyPr>
            <a:normAutofit lnSpcReduction="10000"/>
          </a:bodyPr>
          <a:lstStyle/>
          <a:p>
            <a:pPr>
              <a:lnSpc>
                <a:spcPct val="150000"/>
              </a:lnSpc>
            </a:pPr>
            <a:r>
              <a:rPr lang="en-US" dirty="0"/>
              <a:t>pH</a:t>
            </a:r>
          </a:p>
          <a:p>
            <a:pPr>
              <a:lnSpc>
                <a:spcPct val="150000"/>
              </a:lnSpc>
            </a:pPr>
            <a:r>
              <a:rPr lang="en-US" dirty="0"/>
              <a:t>Temperature </a:t>
            </a:r>
          </a:p>
          <a:p>
            <a:pPr>
              <a:lnSpc>
                <a:spcPct val="150000"/>
              </a:lnSpc>
            </a:pPr>
            <a:r>
              <a:rPr lang="en-US" dirty="0"/>
              <a:t>Surface area </a:t>
            </a:r>
          </a:p>
          <a:p>
            <a:pPr>
              <a:lnSpc>
                <a:spcPct val="150000"/>
              </a:lnSpc>
            </a:pPr>
            <a:r>
              <a:rPr lang="en-US" dirty="0"/>
              <a:t>Concentration Olivine </a:t>
            </a:r>
          </a:p>
          <a:p>
            <a:pPr>
              <a:lnSpc>
                <a:spcPct val="150000"/>
              </a:lnSpc>
            </a:pPr>
            <a:r>
              <a:rPr lang="en-US" dirty="0"/>
              <a:t>Concentration CO</a:t>
            </a:r>
            <a:r>
              <a:rPr lang="en-US" baseline="-25000" dirty="0"/>
              <a:t>2 </a:t>
            </a:r>
            <a:r>
              <a:rPr lang="en-US" dirty="0"/>
              <a:t>in atmosphere and sea</a:t>
            </a:r>
          </a:p>
          <a:p>
            <a:pPr>
              <a:lnSpc>
                <a:spcPct val="150000"/>
              </a:lnSpc>
            </a:pPr>
            <a:r>
              <a:rPr lang="en-US" dirty="0"/>
              <a:t>Secondary reactions</a:t>
            </a:r>
          </a:p>
        </p:txBody>
      </p:sp>
      <p:cxnSp>
        <p:nvCxnSpPr>
          <p:cNvPr id="5" name="Straight Arrow Connector 4">
            <a:extLst>
              <a:ext uri="{FF2B5EF4-FFF2-40B4-BE49-F238E27FC236}">
                <a16:creationId xmlns:a16="http://schemas.microsoft.com/office/drawing/2014/main" id="{0CE3C747-E011-4190-A954-1CC1EEE2FCCE}"/>
              </a:ext>
            </a:extLst>
          </p:cNvPr>
          <p:cNvCxnSpPr/>
          <p:nvPr/>
        </p:nvCxnSpPr>
        <p:spPr>
          <a:xfrm>
            <a:off x="1778000" y="2235200"/>
            <a:ext cx="2374900"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D4A3B51-E07A-4247-820D-2FF71A19FABA}"/>
              </a:ext>
            </a:extLst>
          </p:cNvPr>
          <p:cNvSpPr txBox="1"/>
          <p:nvPr/>
        </p:nvSpPr>
        <p:spPr>
          <a:xfrm>
            <a:off x="4318000" y="2029725"/>
            <a:ext cx="6096000" cy="400110"/>
          </a:xfrm>
          <a:prstGeom prst="rect">
            <a:avLst/>
          </a:prstGeom>
          <a:noFill/>
        </p:spPr>
        <p:txBody>
          <a:bodyPr wrap="square" rtlCol="0">
            <a:spAutoFit/>
          </a:bodyPr>
          <a:lstStyle/>
          <a:p>
            <a:r>
              <a:rPr lang="en-US" sz="2000" dirty="0"/>
              <a:t>Current (pH 8.3) and acidified ocean (pH 7.8) scenario</a:t>
            </a:r>
          </a:p>
        </p:txBody>
      </p:sp>
      <p:cxnSp>
        <p:nvCxnSpPr>
          <p:cNvPr id="7" name="Straight Arrow Connector 6">
            <a:extLst>
              <a:ext uri="{FF2B5EF4-FFF2-40B4-BE49-F238E27FC236}">
                <a16:creationId xmlns:a16="http://schemas.microsoft.com/office/drawing/2014/main" id="{8E9DE42A-13F1-4849-AC73-EE4CB566A774}"/>
              </a:ext>
            </a:extLst>
          </p:cNvPr>
          <p:cNvCxnSpPr>
            <a:cxnSpLocks/>
          </p:cNvCxnSpPr>
          <p:nvPr/>
        </p:nvCxnSpPr>
        <p:spPr>
          <a:xfrm>
            <a:off x="3181350" y="2943086"/>
            <a:ext cx="1562100"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3FA44D9-FE4C-4A27-A6CC-26EDBF54627E}"/>
              </a:ext>
            </a:extLst>
          </p:cNvPr>
          <p:cNvSpPr txBox="1"/>
          <p:nvPr/>
        </p:nvSpPr>
        <p:spPr>
          <a:xfrm>
            <a:off x="5060949" y="2743031"/>
            <a:ext cx="5566617" cy="400110"/>
          </a:xfrm>
          <a:prstGeom prst="rect">
            <a:avLst/>
          </a:prstGeom>
          <a:noFill/>
        </p:spPr>
        <p:txBody>
          <a:bodyPr wrap="square" rtlCol="0">
            <a:spAutoFit/>
          </a:bodyPr>
          <a:lstStyle/>
          <a:p>
            <a:r>
              <a:rPr lang="en-US" sz="2000" dirty="0"/>
              <a:t>An “Hawaii” and “</a:t>
            </a:r>
            <a:r>
              <a:rPr lang="en-US" sz="2000" dirty="0" err="1"/>
              <a:t>Ostende</a:t>
            </a:r>
            <a:r>
              <a:rPr lang="en-US" sz="2000" dirty="0"/>
              <a:t>” application scenario</a:t>
            </a:r>
          </a:p>
        </p:txBody>
      </p:sp>
      <p:cxnSp>
        <p:nvCxnSpPr>
          <p:cNvPr id="10" name="Straight Arrow Connector 9">
            <a:extLst>
              <a:ext uri="{FF2B5EF4-FFF2-40B4-BE49-F238E27FC236}">
                <a16:creationId xmlns:a16="http://schemas.microsoft.com/office/drawing/2014/main" id="{D0630F79-7412-440A-8EA9-11D2D1A67AE5}"/>
              </a:ext>
            </a:extLst>
          </p:cNvPr>
          <p:cNvCxnSpPr>
            <a:cxnSpLocks/>
          </p:cNvCxnSpPr>
          <p:nvPr/>
        </p:nvCxnSpPr>
        <p:spPr>
          <a:xfrm>
            <a:off x="3181350" y="3641486"/>
            <a:ext cx="1562100"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B430668-8235-4B94-91D6-078643DF8461}"/>
              </a:ext>
            </a:extLst>
          </p:cNvPr>
          <p:cNvSpPr txBox="1"/>
          <p:nvPr/>
        </p:nvSpPr>
        <p:spPr>
          <a:xfrm>
            <a:off x="5060950" y="3441431"/>
            <a:ext cx="5822950" cy="400110"/>
          </a:xfrm>
          <a:prstGeom prst="rect">
            <a:avLst/>
          </a:prstGeom>
          <a:noFill/>
        </p:spPr>
        <p:txBody>
          <a:bodyPr wrap="square" rtlCol="0">
            <a:spAutoFit/>
          </a:bodyPr>
          <a:lstStyle/>
          <a:p>
            <a:r>
              <a:rPr lang="en-US" sz="2000" dirty="0"/>
              <a:t>Different starting grain sizes</a:t>
            </a:r>
          </a:p>
        </p:txBody>
      </p:sp>
      <p:cxnSp>
        <p:nvCxnSpPr>
          <p:cNvPr id="12" name="Straight Arrow Connector 11">
            <a:extLst>
              <a:ext uri="{FF2B5EF4-FFF2-40B4-BE49-F238E27FC236}">
                <a16:creationId xmlns:a16="http://schemas.microsoft.com/office/drawing/2014/main" id="{54F72258-D934-426D-BE15-81E71EEFD248}"/>
              </a:ext>
            </a:extLst>
          </p:cNvPr>
          <p:cNvCxnSpPr>
            <a:cxnSpLocks/>
          </p:cNvCxnSpPr>
          <p:nvPr/>
        </p:nvCxnSpPr>
        <p:spPr>
          <a:xfrm>
            <a:off x="4508500" y="4339886"/>
            <a:ext cx="1003300" cy="0"/>
          </a:xfrm>
          <a:prstGeom prst="straightConnector1">
            <a:avLst/>
          </a:prstGeom>
          <a:ln w="57150">
            <a:solidFill>
              <a:schemeClr val="accent6"/>
            </a:solidFill>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9BE9F221-D5D8-4A3B-9590-D50C8BE5A722}"/>
              </a:ext>
            </a:extLst>
          </p:cNvPr>
          <p:cNvSpPr txBox="1"/>
          <p:nvPr/>
        </p:nvSpPr>
        <p:spPr>
          <a:xfrm>
            <a:off x="6057900" y="4139831"/>
            <a:ext cx="5676900" cy="400110"/>
          </a:xfrm>
          <a:prstGeom prst="rect">
            <a:avLst/>
          </a:prstGeom>
          <a:noFill/>
        </p:spPr>
        <p:txBody>
          <a:bodyPr wrap="square" rtlCol="0">
            <a:spAutoFit/>
          </a:bodyPr>
          <a:lstStyle/>
          <a:p>
            <a:r>
              <a:rPr lang="en-US" sz="2000" dirty="0"/>
              <a:t>10 grams per m</a:t>
            </a:r>
            <a:r>
              <a:rPr lang="en-US" sz="2000" baseline="30000" dirty="0"/>
              <a:t>2</a:t>
            </a:r>
            <a:r>
              <a:rPr lang="en-US" sz="2000" dirty="0"/>
              <a:t> seafloor</a:t>
            </a:r>
          </a:p>
        </p:txBody>
      </p:sp>
      <p:cxnSp>
        <p:nvCxnSpPr>
          <p:cNvPr id="15" name="Straight Arrow Connector 14">
            <a:extLst>
              <a:ext uri="{FF2B5EF4-FFF2-40B4-BE49-F238E27FC236}">
                <a16:creationId xmlns:a16="http://schemas.microsoft.com/office/drawing/2014/main" id="{4A1E1FE1-43D9-4520-8D04-8ECE68771982}"/>
              </a:ext>
            </a:extLst>
          </p:cNvPr>
          <p:cNvCxnSpPr>
            <a:cxnSpLocks/>
          </p:cNvCxnSpPr>
          <p:nvPr/>
        </p:nvCxnSpPr>
        <p:spPr>
          <a:xfrm>
            <a:off x="7346950" y="5161727"/>
            <a:ext cx="595920"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814CB901-406B-46E9-87A3-13BA3A972F9A}"/>
              </a:ext>
            </a:extLst>
          </p:cNvPr>
          <p:cNvSpPr txBox="1"/>
          <p:nvPr/>
        </p:nvSpPr>
        <p:spPr>
          <a:xfrm>
            <a:off x="8350250" y="4955012"/>
            <a:ext cx="3371850" cy="400110"/>
          </a:xfrm>
          <a:prstGeom prst="rect">
            <a:avLst/>
          </a:prstGeom>
          <a:noFill/>
        </p:spPr>
        <p:txBody>
          <a:bodyPr wrap="square" rtlCol="0">
            <a:spAutoFit/>
          </a:bodyPr>
          <a:lstStyle/>
          <a:p>
            <a:r>
              <a:rPr lang="en-US" sz="2000" dirty="0"/>
              <a:t>Assumed to have no effect</a:t>
            </a:r>
          </a:p>
        </p:txBody>
      </p:sp>
      <p:cxnSp>
        <p:nvCxnSpPr>
          <p:cNvPr id="21" name="Straight Arrow Connector 20">
            <a:extLst>
              <a:ext uri="{FF2B5EF4-FFF2-40B4-BE49-F238E27FC236}">
                <a16:creationId xmlns:a16="http://schemas.microsoft.com/office/drawing/2014/main" id="{EA4C3242-3F74-4829-AE77-8898FE71103F}"/>
              </a:ext>
            </a:extLst>
          </p:cNvPr>
          <p:cNvCxnSpPr>
            <a:cxnSpLocks/>
          </p:cNvCxnSpPr>
          <p:nvPr/>
        </p:nvCxnSpPr>
        <p:spPr>
          <a:xfrm>
            <a:off x="4235450" y="5837832"/>
            <a:ext cx="595920"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47162105-7B6A-4F30-B518-A5D7BF5766C1}"/>
              </a:ext>
            </a:extLst>
          </p:cNvPr>
          <p:cNvSpPr txBox="1"/>
          <p:nvPr/>
        </p:nvSpPr>
        <p:spPr>
          <a:xfrm>
            <a:off x="4831370" y="5637777"/>
            <a:ext cx="3371850" cy="400110"/>
          </a:xfrm>
          <a:prstGeom prst="rect">
            <a:avLst/>
          </a:prstGeom>
          <a:noFill/>
        </p:spPr>
        <p:txBody>
          <a:bodyPr wrap="square" rtlCol="0">
            <a:spAutoFit/>
          </a:bodyPr>
          <a:lstStyle/>
          <a:p>
            <a:r>
              <a:rPr lang="en-US" sz="2000" b="1" dirty="0"/>
              <a:t>Assumed to not occur</a:t>
            </a:r>
          </a:p>
        </p:txBody>
      </p:sp>
      <p:sp>
        <p:nvSpPr>
          <p:cNvPr id="19" name="Rectangle 18">
            <a:extLst>
              <a:ext uri="{FF2B5EF4-FFF2-40B4-BE49-F238E27FC236}">
                <a16:creationId xmlns:a16="http://schemas.microsoft.com/office/drawing/2014/main" id="{2B7E611D-8547-4B9E-B33E-97759EA95F1B}"/>
              </a:ext>
            </a:extLst>
          </p:cNvPr>
          <p:cNvSpPr/>
          <p:nvPr/>
        </p:nvSpPr>
        <p:spPr>
          <a:xfrm>
            <a:off x="0" y="6449090"/>
            <a:ext cx="12192000" cy="408909"/>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109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8" grpId="0"/>
      <p:bldP spid="11" grpId="0"/>
      <p:bldP spid="13" grpId="0"/>
      <p:bldP spid="16"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1ED785-545E-49E7-B91B-2013E8E0C397}"/>
              </a:ext>
            </a:extLst>
          </p:cNvPr>
          <p:cNvSpPr/>
          <p:nvPr/>
        </p:nvSpPr>
        <p:spPr>
          <a:xfrm>
            <a:off x="0" y="0"/>
            <a:ext cx="12192000" cy="1553497"/>
          </a:xfrm>
          <a:prstGeom prst="rect">
            <a:avLst/>
          </a:prstGeom>
          <a:solidFill>
            <a:srgbClr val="CAC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32DB75-E157-4A09-96A8-EC9D97693063}"/>
              </a:ext>
            </a:extLst>
          </p:cNvPr>
          <p:cNvSpPr>
            <a:spLocks noGrp="1"/>
          </p:cNvSpPr>
          <p:nvPr>
            <p:ph type="title"/>
          </p:nvPr>
        </p:nvSpPr>
        <p:spPr/>
        <p:txBody>
          <a:bodyPr/>
          <a:lstStyle/>
          <a:p>
            <a:r>
              <a:rPr lang="en-US" dirty="0">
                <a:solidFill>
                  <a:schemeClr val="bg1"/>
                </a:solidFill>
              </a:rPr>
              <a:t>Dissolution rate depends on mainly…</a:t>
            </a:r>
          </a:p>
        </p:txBody>
      </p:sp>
      <p:sp>
        <p:nvSpPr>
          <p:cNvPr id="3" name="Text Placeholder 2">
            <a:extLst>
              <a:ext uri="{FF2B5EF4-FFF2-40B4-BE49-F238E27FC236}">
                <a16:creationId xmlns:a16="http://schemas.microsoft.com/office/drawing/2014/main" id="{658D6BA1-0A3E-49DB-AEA0-455ACC812626}"/>
              </a:ext>
            </a:extLst>
          </p:cNvPr>
          <p:cNvSpPr>
            <a:spLocks noGrp="1"/>
          </p:cNvSpPr>
          <p:nvPr>
            <p:ph type="body" idx="1"/>
          </p:nvPr>
        </p:nvSpPr>
        <p:spPr>
          <a:xfrm>
            <a:off x="839788" y="1681163"/>
            <a:ext cx="5157787" cy="508478"/>
          </a:xfrm>
        </p:spPr>
        <p:txBody>
          <a:bodyPr/>
          <a:lstStyle/>
          <a:p>
            <a:r>
              <a:rPr lang="en-US" dirty="0"/>
              <a:t>pH (with large uncertainties)</a:t>
            </a:r>
          </a:p>
        </p:txBody>
      </p:sp>
      <p:pic>
        <p:nvPicPr>
          <p:cNvPr id="9" name="Content Placeholder 8">
            <a:extLst>
              <a:ext uri="{FF2B5EF4-FFF2-40B4-BE49-F238E27FC236}">
                <a16:creationId xmlns:a16="http://schemas.microsoft.com/office/drawing/2014/main" id="{A9145046-3D20-470C-9E9C-FA349AE1AE5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96000" y="2514600"/>
            <a:ext cx="4979534" cy="3531405"/>
          </a:xfrm>
        </p:spPr>
      </p:pic>
      <p:sp>
        <p:nvSpPr>
          <p:cNvPr id="5" name="Text Placeholder 4">
            <a:extLst>
              <a:ext uri="{FF2B5EF4-FFF2-40B4-BE49-F238E27FC236}">
                <a16:creationId xmlns:a16="http://schemas.microsoft.com/office/drawing/2014/main" id="{70B9FA96-74E6-4687-AD95-D73EAADE051A}"/>
              </a:ext>
            </a:extLst>
          </p:cNvPr>
          <p:cNvSpPr>
            <a:spLocks noGrp="1"/>
          </p:cNvSpPr>
          <p:nvPr>
            <p:ph type="body" sz="quarter" idx="3"/>
          </p:nvPr>
        </p:nvSpPr>
        <p:spPr>
          <a:xfrm>
            <a:off x="6169024" y="1690688"/>
            <a:ext cx="5183188" cy="508478"/>
          </a:xfrm>
        </p:spPr>
        <p:txBody>
          <a:bodyPr/>
          <a:lstStyle/>
          <a:p>
            <a:r>
              <a:rPr lang="en-US" dirty="0"/>
              <a:t>Temperature</a:t>
            </a:r>
          </a:p>
        </p:txBody>
      </p:sp>
      <p:pic>
        <p:nvPicPr>
          <p:cNvPr id="7" name="Picture 6">
            <a:extLst>
              <a:ext uri="{FF2B5EF4-FFF2-40B4-BE49-F238E27FC236}">
                <a16:creationId xmlns:a16="http://schemas.microsoft.com/office/drawing/2014/main" id="{F06745EC-0181-48ED-AF6A-97A00E22646C}"/>
              </a:ext>
            </a:extLst>
          </p:cNvPr>
          <p:cNvPicPr>
            <a:picLocks noChangeAspect="1"/>
          </p:cNvPicPr>
          <p:nvPr/>
        </p:nvPicPr>
        <p:blipFill>
          <a:blip r:embed="rId4"/>
          <a:stretch>
            <a:fillRect/>
          </a:stretch>
        </p:blipFill>
        <p:spPr>
          <a:xfrm>
            <a:off x="378052" y="2213237"/>
            <a:ext cx="4979535" cy="4134130"/>
          </a:xfrm>
          <a:prstGeom prst="rect">
            <a:avLst/>
          </a:prstGeom>
        </p:spPr>
      </p:pic>
      <p:sp>
        <p:nvSpPr>
          <p:cNvPr id="12" name="Rectangle 11">
            <a:extLst>
              <a:ext uri="{FF2B5EF4-FFF2-40B4-BE49-F238E27FC236}">
                <a16:creationId xmlns:a16="http://schemas.microsoft.com/office/drawing/2014/main" id="{0696EE5C-6B94-41E6-8E54-BE8E362CDF9E}"/>
              </a:ext>
            </a:extLst>
          </p:cNvPr>
          <p:cNvSpPr/>
          <p:nvPr/>
        </p:nvSpPr>
        <p:spPr>
          <a:xfrm>
            <a:off x="0" y="6449090"/>
            <a:ext cx="12192000" cy="408909"/>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33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2CE658A-04E0-4DC2-ADFA-7F415AA472FA}"/>
              </a:ext>
            </a:extLst>
          </p:cNvPr>
          <p:cNvSpPr/>
          <p:nvPr/>
        </p:nvSpPr>
        <p:spPr>
          <a:xfrm>
            <a:off x="0" y="0"/>
            <a:ext cx="12192000" cy="1553497"/>
          </a:xfrm>
          <a:prstGeom prst="rect">
            <a:avLst/>
          </a:prstGeom>
          <a:solidFill>
            <a:srgbClr val="CAC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EE85D-0AE3-4384-8D5C-7B34B7E87647}"/>
              </a:ext>
            </a:extLst>
          </p:cNvPr>
          <p:cNvSpPr>
            <a:spLocks noGrp="1"/>
          </p:cNvSpPr>
          <p:nvPr>
            <p:ph type="title"/>
          </p:nvPr>
        </p:nvSpPr>
        <p:spPr/>
        <p:txBody>
          <a:bodyPr/>
          <a:lstStyle/>
          <a:p>
            <a:r>
              <a:rPr lang="en-US" dirty="0">
                <a:solidFill>
                  <a:schemeClr val="bg1"/>
                </a:solidFill>
              </a:rPr>
              <a:t>Total surface area</a:t>
            </a:r>
          </a:p>
        </p:txBody>
      </p:sp>
      <p:sp>
        <p:nvSpPr>
          <p:cNvPr id="3" name="Content Placeholder 2">
            <a:extLst>
              <a:ext uri="{FF2B5EF4-FFF2-40B4-BE49-F238E27FC236}">
                <a16:creationId xmlns:a16="http://schemas.microsoft.com/office/drawing/2014/main" id="{4E580071-6CC5-47FB-B107-7C49D483A392}"/>
              </a:ext>
            </a:extLst>
          </p:cNvPr>
          <p:cNvSpPr>
            <a:spLocks noGrp="1"/>
          </p:cNvSpPr>
          <p:nvPr>
            <p:ph idx="1"/>
          </p:nvPr>
        </p:nvSpPr>
        <p:spPr>
          <a:xfrm>
            <a:off x="838200" y="1825626"/>
            <a:ext cx="5257800" cy="4295256"/>
          </a:xfrm>
        </p:spPr>
        <p:txBody>
          <a:bodyPr>
            <a:normAutofit/>
          </a:bodyPr>
          <a:lstStyle/>
          <a:p>
            <a:pPr marL="0" indent="0">
              <a:buNone/>
            </a:pPr>
            <a:r>
              <a:rPr lang="en-US" dirty="0"/>
              <a:t>Total surface area depends on:</a:t>
            </a:r>
          </a:p>
          <a:p>
            <a:r>
              <a:rPr lang="en-US" dirty="0"/>
              <a:t>Amount of olivine (e.g. 10 grams)</a:t>
            </a:r>
          </a:p>
          <a:p>
            <a:r>
              <a:rPr lang="en-US" dirty="0"/>
              <a:t>Bulk density</a:t>
            </a:r>
          </a:p>
          <a:p>
            <a:r>
              <a:rPr lang="en-US" dirty="0"/>
              <a:t>Initial grain size</a:t>
            </a:r>
          </a:p>
        </p:txBody>
      </p:sp>
      <p:sp>
        <p:nvSpPr>
          <p:cNvPr id="22" name="Rectangle 21">
            <a:extLst>
              <a:ext uri="{FF2B5EF4-FFF2-40B4-BE49-F238E27FC236}">
                <a16:creationId xmlns:a16="http://schemas.microsoft.com/office/drawing/2014/main" id="{5E9FFE8B-955E-4678-9298-92BD2B943C27}"/>
              </a:ext>
            </a:extLst>
          </p:cNvPr>
          <p:cNvSpPr/>
          <p:nvPr/>
        </p:nvSpPr>
        <p:spPr>
          <a:xfrm>
            <a:off x="0" y="6449090"/>
            <a:ext cx="12192000" cy="408909"/>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ight Brace 3">
            <a:extLst>
              <a:ext uri="{FF2B5EF4-FFF2-40B4-BE49-F238E27FC236}">
                <a16:creationId xmlns:a16="http://schemas.microsoft.com/office/drawing/2014/main" id="{5B74C1D0-876E-4E1C-AEEC-E302F871CAB0}"/>
              </a:ext>
            </a:extLst>
          </p:cNvPr>
          <p:cNvSpPr/>
          <p:nvPr/>
        </p:nvSpPr>
        <p:spPr>
          <a:xfrm>
            <a:off x="6096000" y="2351313"/>
            <a:ext cx="332792" cy="923731"/>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594B4B14-78B9-4633-A6D5-7F089750F10F}"/>
              </a:ext>
            </a:extLst>
          </p:cNvPr>
          <p:cNvSpPr txBox="1"/>
          <p:nvPr/>
        </p:nvSpPr>
        <p:spPr>
          <a:xfrm>
            <a:off x="6606073" y="2551568"/>
            <a:ext cx="4040156" cy="523220"/>
          </a:xfrm>
          <a:prstGeom prst="rect">
            <a:avLst/>
          </a:prstGeom>
          <a:noFill/>
        </p:spPr>
        <p:txBody>
          <a:bodyPr wrap="square" rtlCol="0">
            <a:spAutoFit/>
          </a:bodyPr>
          <a:lstStyle/>
          <a:p>
            <a:r>
              <a:rPr lang="en-US" sz="2800" dirty="0"/>
              <a:t>Find total volume</a:t>
            </a:r>
          </a:p>
        </p:txBody>
      </p:sp>
      <p:cxnSp>
        <p:nvCxnSpPr>
          <p:cNvPr id="11" name="Straight Arrow Connector 10">
            <a:extLst>
              <a:ext uri="{FF2B5EF4-FFF2-40B4-BE49-F238E27FC236}">
                <a16:creationId xmlns:a16="http://schemas.microsoft.com/office/drawing/2014/main" id="{42DB208A-1C97-493F-88E7-ECA5EFBCC6E9}"/>
              </a:ext>
            </a:extLst>
          </p:cNvPr>
          <p:cNvCxnSpPr>
            <a:cxnSpLocks/>
          </p:cNvCxnSpPr>
          <p:nvPr/>
        </p:nvCxnSpPr>
        <p:spPr>
          <a:xfrm>
            <a:off x="3526582" y="3614890"/>
            <a:ext cx="1562100"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330C56-9F98-4FEF-A0C6-2845C57ED0CC}"/>
              </a:ext>
            </a:extLst>
          </p:cNvPr>
          <p:cNvSpPr txBox="1"/>
          <p:nvPr/>
        </p:nvSpPr>
        <p:spPr>
          <a:xfrm>
            <a:off x="5253135" y="3353280"/>
            <a:ext cx="5775649" cy="523220"/>
          </a:xfrm>
          <a:prstGeom prst="rect">
            <a:avLst/>
          </a:prstGeom>
          <a:noFill/>
        </p:spPr>
        <p:txBody>
          <a:bodyPr wrap="square" rtlCol="0">
            <a:spAutoFit/>
          </a:bodyPr>
          <a:lstStyle/>
          <a:p>
            <a:r>
              <a:rPr lang="en-US" sz="2800" dirty="0"/>
              <a:t>Surface area 1 grain + Volume 1 grain</a:t>
            </a:r>
          </a:p>
        </p:txBody>
      </p:sp>
      <p:sp>
        <p:nvSpPr>
          <p:cNvPr id="13" name="Rectangle: Rounded Corners 12">
            <a:extLst>
              <a:ext uri="{FF2B5EF4-FFF2-40B4-BE49-F238E27FC236}">
                <a16:creationId xmlns:a16="http://schemas.microsoft.com/office/drawing/2014/main" id="{2C24E4A5-1E47-46DD-AA7B-8B990D131ECF}"/>
              </a:ext>
            </a:extLst>
          </p:cNvPr>
          <p:cNvSpPr/>
          <p:nvPr/>
        </p:nvSpPr>
        <p:spPr>
          <a:xfrm>
            <a:off x="838200" y="5182799"/>
            <a:ext cx="10515600" cy="914397"/>
          </a:xfrm>
          <a:prstGeom prst="roundRect">
            <a:avLst/>
          </a:prstGeom>
          <a:solidFill>
            <a:srgbClr val="CAC762"/>
          </a:solidFill>
          <a:ln>
            <a:solidFill>
              <a:srgbClr val="CAC76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With these we can find # grains and total surface area!</a:t>
            </a:r>
          </a:p>
        </p:txBody>
      </p:sp>
    </p:spTree>
    <p:extLst>
      <p:ext uri="{BB962C8B-B14F-4D97-AF65-F5344CB8AC3E}">
        <p14:creationId xmlns:p14="http://schemas.microsoft.com/office/powerpoint/2010/main" val="324088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6" grpId="0"/>
      <p:bldP spid="9" grpId="0"/>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2CE658A-04E0-4DC2-ADFA-7F415AA472FA}"/>
              </a:ext>
            </a:extLst>
          </p:cNvPr>
          <p:cNvSpPr/>
          <p:nvPr/>
        </p:nvSpPr>
        <p:spPr>
          <a:xfrm>
            <a:off x="0" y="0"/>
            <a:ext cx="12192000" cy="1553497"/>
          </a:xfrm>
          <a:prstGeom prst="rect">
            <a:avLst/>
          </a:prstGeom>
          <a:solidFill>
            <a:srgbClr val="CAC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EE85D-0AE3-4384-8D5C-7B34B7E87647}"/>
              </a:ext>
            </a:extLst>
          </p:cNvPr>
          <p:cNvSpPr>
            <a:spLocks noGrp="1"/>
          </p:cNvSpPr>
          <p:nvPr>
            <p:ph type="title"/>
          </p:nvPr>
        </p:nvSpPr>
        <p:spPr/>
        <p:txBody>
          <a:bodyPr/>
          <a:lstStyle/>
          <a:p>
            <a:r>
              <a:rPr lang="en-US" dirty="0">
                <a:solidFill>
                  <a:schemeClr val="bg1"/>
                </a:solidFill>
              </a:rPr>
              <a:t>Surface area of shrinking grain</a:t>
            </a:r>
          </a:p>
        </p:txBody>
      </p:sp>
      <p:sp>
        <p:nvSpPr>
          <p:cNvPr id="3" name="Content Placeholder 2">
            <a:extLst>
              <a:ext uri="{FF2B5EF4-FFF2-40B4-BE49-F238E27FC236}">
                <a16:creationId xmlns:a16="http://schemas.microsoft.com/office/drawing/2014/main" id="{4E580071-6CC5-47FB-B107-7C49D483A392}"/>
              </a:ext>
            </a:extLst>
          </p:cNvPr>
          <p:cNvSpPr>
            <a:spLocks noGrp="1"/>
          </p:cNvSpPr>
          <p:nvPr>
            <p:ph idx="1"/>
          </p:nvPr>
        </p:nvSpPr>
        <p:spPr>
          <a:xfrm>
            <a:off x="838200" y="1825626"/>
            <a:ext cx="10515600" cy="2615745"/>
          </a:xfrm>
        </p:spPr>
        <p:txBody>
          <a:bodyPr>
            <a:normAutofit/>
          </a:bodyPr>
          <a:lstStyle/>
          <a:p>
            <a:pPr marL="0" indent="0">
              <a:buNone/>
            </a:pPr>
            <a:r>
              <a:rPr lang="en-US" dirty="0"/>
              <a:t>But surface area is not constant but changes during dissolution!</a:t>
            </a:r>
          </a:p>
          <a:p>
            <a:pPr marL="0" indent="0">
              <a:buNone/>
            </a:pPr>
            <a:r>
              <a:rPr lang="en-US" dirty="0"/>
              <a:t>Thus at each timepoint calculate:</a:t>
            </a:r>
          </a:p>
          <a:p>
            <a:r>
              <a:rPr lang="en-US" dirty="0"/>
              <a:t>Loss in total mass per time step</a:t>
            </a:r>
          </a:p>
          <a:p>
            <a:r>
              <a:rPr lang="en-US" dirty="0"/>
              <a:t>Loss in total volume per time step</a:t>
            </a:r>
          </a:p>
          <a:p>
            <a:r>
              <a:rPr lang="en-US" dirty="0"/>
              <a:t>Divide total volume loss over all grains</a:t>
            </a:r>
          </a:p>
        </p:txBody>
      </p:sp>
      <p:sp>
        <p:nvSpPr>
          <p:cNvPr id="22" name="Rectangle 21">
            <a:extLst>
              <a:ext uri="{FF2B5EF4-FFF2-40B4-BE49-F238E27FC236}">
                <a16:creationId xmlns:a16="http://schemas.microsoft.com/office/drawing/2014/main" id="{5E9FFE8B-955E-4678-9298-92BD2B943C27}"/>
              </a:ext>
            </a:extLst>
          </p:cNvPr>
          <p:cNvSpPr/>
          <p:nvPr/>
        </p:nvSpPr>
        <p:spPr>
          <a:xfrm>
            <a:off x="0" y="6449090"/>
            <a:ext cx="12192000" cy="408909"/>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09CBCE76-C8FF-488A-B9DC-2A2958FA94D2}"/>
              </a:ext>
            </a:extLst>
          </p:cNvPr>
          <p:cNvSpPr/>
          <p:nvPr/>
        </p:nvSpPr>
        <p:spPr>
          <a:xfrm>
            <a:off x="5918522" y="4370315"/>
            <a:ext cx="354956" cy="71661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4923A9D-315F-4FF4-9CF7-CB0812E78FCB}"/>
              </a:ext>
            </a:extLst>
          </p:cNvPr>
          <p:cNvSpPr/>
          <p:nvPr/>
        </p:nvSpPr>
        <p:spPr>
          <a:xfrm>
            <a:off x="838200" y="5182799"/>
            <a:ext cx="10515600" cy="914397"/>
          </a:xfrm>
          <a:prstGeom prst="roundRect">
            <a:avLst/>
          </a:prstGeom>
          <a:solidFill>
            <a:srgbClr val="CAC762"/>
          </a:solidFill>
          <a:ln>
            <a:solidFill>
              <a:srgbClr val="CAC76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Each grain now shrinks per time step</a:t>
            </a:r>
          </a:p>
        </p:txBody>
      </p:sp>
    </p:spTree>
    <p:extLst>
      <p:ext uri="{BB962C8B-B14F-4D97-AF65-F5344CB8AC3E}">
        <p14:creationId xmlns:p14="http://schemas.microsoft.com/office/powerpoint/2010/main" val="352910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095228-7F76-42EE-B7B7-77DE5F7CCDA0}"/>
              </a:ext>
            </a:extLst>
          </p:cNvPr>
          <p:cNvSpPr/>
          <p:nvPr/>
        </p:nvSpPr>
        <p:spPr>
          <a:xfrm>
            <a:off x="0" y="0"/>
            <a:ext cx="12192000" cy="1553497"/>
          </a:xfrm>
          <a:prstGeom prst="rect">
            <a:avLst/>
          </a:prstGeom>
          <a:solidFill>
            <a:srgbClr val="CAC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2B23EC-10FC-4961-ADDB-E69E8C05FCFA}"/>
              </a:ext>
            </a:extLst>
          </p:cNvPr>
          <p:cNvSpPr>
            <a:spLocks noGrp="1"/>
          </p:cNvSpPr>
          <p:nvPr>
            <p:ph type="title"/>
          </p:nvPr>
        </p:nvSpPr>
        <p:spPr/>
        <p:txBody>
          <a:bodyPr/>
          <a:lstStyle/>
          <a:p>
            <a:r>
              <a:rPr lang="en-US" dirty="0">
                <a:solidFill>
                  <a:schemeClr val="bg1"/>
                </a:solidFill>
              </a:rPr>
              <a:t>Temperature in Ostend and Hawaii</a:t>
            </a:r>
          </a:p>
        </p:txBody>
      </p:sp>
      <p:sp>
        <p:nvSpPr>
          <p:cNvPr id="3" name="Content Placeholder 2">
            <a:extLst>
              <a:ext uri="{FF2B5EF4-FFF2-40B4-BE49-F238E27FC236}">
                <a16:creationId xmlns:a16="http://schemas.microsoft.com/office/drawing/2014/main" id="{8882AFD1-5F03-48AB-803D-4D192F2DF93D}"/>
              </a:ext>
            </a:extLst>
          </p:cNvPr>
          <p:cNvSpPr>
            <a:spLocks noGrp="1"/>
          </p:cNvSpPr>
          <p:nvPr>
            <p:ph idx="1"/>
          </p:nvPr>
        </p:nvSpPr>
        <p:spPr>
          <a:xfrm>
            <a:off x="838200" y="2378075"/>
            <a:ext cx="10515600" cy="4351338"/>
          </a:xfrm>
        </p:spPr>
        <p:txBody>
          <a:bodyPr/>
          <a:lstStyle/>
          <a:p>
            <a:pPr marL="0" indent="0" algn="ctr">
              <a:buNone/>
            </a:pPr>
            <a:r>
              <a:rPr lang="en-US" dirty="0"/>
              <a:t>We only got monthly point data, but the model requires a function!</a:t>
            </a:r>
          </a:p>
          <a:p>
            <a:endParaRPr lang="en-US" dirty="0"/>
          </a:p>
        </p:txBody>
      </p:sp>
      <p:sp>
        <p:nvSpPr>
          <p:cNvPr id="4" name="Arrow: Down 3">
            <a:extLst>
              <a:ext uri="{FF2B5EF4-FFF2-40B4-BE49-F238E27FC236}">
                <a16:creationId xmlns:a16="http://schemas.microsoft.com/office/drawing/2014/main" id="{E6D7647E-A350-4086-A72A-62A211E71392}"/>
              </a:ext>
            </a:extLst>
          </p:cNvPr>
          <p:cNvSpPr/>
          <p:nvPr/>
        </p:nvSpPr>
        <p:spPr>
          <a:xfrm>
            <a:off x="5629275" y="3124200"/>
            <a:ext cx="571500" cy="12573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3CC10FD-BF83-4554-92A2-47F3CDC0204F}"/>
              </a:ext>
            </a:extLst>
          </p:cNvPr>
          <p:cNvSpPr txBox="1"/>
          <p:nvPr/>
        </p:nvSpPr>
        <p:spPr>
          <a:xfrm>
            <a:off x="1581150" y="4553744"/>
            <a:ext cx="9239250" cy="523220"/>
          </a:xfrm>
          <a:prstGeom prst="rect">
            <a:avLst/>
          </a:prstGeom>
          <a:noFill/>
        </p:spPr>
        <p:txBody>
          <a:bodyPr wrap="square" rtlCol="0">
            <a:spAutoFit/>
          </a:bodyPr>
          <a:lstStyle/>
          <a:p>
            <a:r>
              <a:rPr lang="en-US" sz="2800" dirty="0"/>
              <a:t>Approximate monthly temperature data with a polynomial fit</a:t>
            </a:r>
          </a:p>
        </p:txBody>
      </p:sp>
      <p:sp>
        <p:nvSpPr>
          <p:cNvPr id="8" name="Rectangle 7">
            <a:extLst>
              <a:ext uri="{FF2B5EF4-FFF2-40B4-BE49-F238E27FC236}">
                <a16:creationId xmlns:a16="http://schemas.microsoft.com/office/drawing/2014/main" id="{C512D4E7-C580-49CA-A3E6-7955C10BFA18}"/>
              </a:ext>
            </a:extLst>
          </p:cNvPr>
          <p:cNvSpPr/>
          <p:nvPr/>
        </p:nvSpPr>
        <p:spPr>
          <a:xfrm>
            <a:off x="0" y="6449090"/>
            <a:ext cx="12192000" cy="408909"/>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 name="Content Placeholder 4" descr="A close up of a map&#10;&#10;Description automatically generated">
            <a:extLst>
              <a:ext uri="{FF2B5EF4-FFF2-40B4-BE49-F238E27FC236}">
                <a16:creationId xmlns:a16="http://schemas.microsoft.com/office/drawing/2014/main" id="{48932D2C-D8DD-407F-8368-E86529E366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6455" y="1937151"/>
            <a:ext cx="5257139" cy="3825876"/>
          </a:xfrm>
          <a:prstGeom prst="rect">
            <a:avLst/>
          </a:prstGeom>
        </p:spPr>
      </p:pic>
    </p:spTree>
    <p:extLst>
      <p:ext uri="{BB962C8B-B14F-4D97-AF65-F5344CB8AC3E}">
        <p14:creationId xmlns:p14="http://schemas.microsoft.com/office/powerpoint/2010/main" val="173052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3152</TotalTime>
  <Words>1319</Words>
  <Application>Microsoft Office PowerPoint</Application>
  <PresentationFormat>Widescreen</PresentationFormat>
  <Paragraphs>114</Paragraphs>
  <Slides>16</Slides>
  <Notes>12</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Ecological modeling</vt:lpstr>
      <vt:lpstr>Positioning</vt:lpstr>
      <vt:lpstr>Enhanced Silicate weathering in coastal systems as a NET</vt:lpstr>
      <vt:lpstr>Formal question and model </vt:lpstr>
      <vt:lpstr>Parameters that drive olivine dissolution/weathering</vt:lpstr>
      <vt:lpstr>Dissolution rate depends on mainly…</vt:lpstr>
      <vt:lpstr>Total surface area</vt:lpstr>
      <vt:lpstr>Surface area of shrinking grain</vt:lpstr>
      <vt:lpstr>Temperature in Ostend and Hawaii</vt:lpstr>
      <vt:lpstr>Polynomial temperature fit</vt:lpstr>
      <vt:lpstr>Model results – Starting diameter</vt:lpstr>
      <vt:lpstr>Model results – Olivine dissolution in an acidified ocean</vt:lpstr>
      <vt:lpstr>Model results – Deploy in Ostend or Hawaii?</vt:lpstr>
      <vt:lpstr>No model is perfect</vt:lpstr>
      <vt:lpstr>Summary</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Ecological modeling</dc:title>
  <dc:creator>Luna Geerts</dc:creator>
  <cp:lastModifiedBy>Luna Geerts</cp:lastModifiedBy>
  <cp:revision>21</cp:revision>
  <dcterms:created xsi:type="dcterms:W3CDTF">2020-06-03T08:34:31Z</dcterms:created>
  <dcterms:modified xsi:type="dcterms:W3CDTF">2020-06-11T09:20:54Z</dcterms:modified>
</cp:coreProperties>
</file>